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 id="2147483721" r:id="rId7"/>
    <p:sldMasterId id="2147483746" r:id="rId8"/>
  </p:sldMasterIdLst>
  <p:notesMasterIdLst>
    <p:notesMasterId r:id="rId29"/>
  </p:notesMasterIdLst>
  <p:sldIdLst>
    <p:sldId id="1598" r:id="rId9"/>
    <p:sldId id="291" r:id="rId10"/>
    <p:sldId id="1553" r:id="rId11"/>
    <p:sldId id="1593" r:id="rId12"/>
    <p:sldId id="1603" r:id="rId13"/>
    <p:sldId id="1601" r:id="rId14"/>
    <p:sldId id="1602" r:id="rId15"/>
    <p:sldId id="1555" r:id="rId16"/>
    <p:sldId id="1605" r:id="rId17"/>
    <p:sldId id="1604" r:id="rId18"/>
    <p:sldId id="1557" r:id="rId19"/>
    <p:sldId id="1607" r:id="rId20"/>
    <p:sldId id="1617" r:id="rId21"/>
    <p:sldId id="1608" r:id="rId22"/>
    <p:sldId id="1616" r:id="rId23"/>
    <p:sldId id="1606" r:id="rId24"/>
    <p:sldId id="1609" r:id="rId25"/>
    <p:sldId id="1610" r:id="rId26"/>
    <p:sldId id="1611" r:id="rId27"/>
    <p:sldId id="161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9169" autoAdjust="0"/>
  </p:normalViewPr>
  <p:slideViewPr>
    <p:cSldViewPr snapToGrid="0">
      <p:cViewPr varScale="1">
        <p:scale>
          <a:sx n="61" d="100"/>
          <a:sy n="61" d="100"/>
        </p:scale>
        <p:origin x="1398" y="3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presProps" Target="presProps.xml"/><Relationship Id="rId8" Type="http://schemas.openxmlformats.org/officeDocument/2006/relationships/slideMaster" Target="slideMasters/slideMaster5.xml"/></Relationships>
</file>

<file path=ppt/diagrams/_rels/data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F18853-0CC6-47A8-9064-CD7E45C7C912}" type="doc">
      <dgm:prSet loTypeId="urn:microsoft.com/office/officeart/2005/8/layout/venn1" loCatId="relationship" qsTypeId="urn:microsoft.com/office/officeart/2005/8/quickstyle/simple1" qsCatId="simple" csTypeId="urn:microsoft.com/office/officeart/2005/8/colors/accent1_2" csCatId="accent1" phldr="1"/>
      <dgm:spPr/>
    </dgm:pt>
    <dgm:pt modelId="{2ACCAF70-7B28-40B7-ABE2-FDAACF0F81AA}">
      <dgm:prSet phldrT="[Text]" custT="1"/>
      <dgm:spPr/>
      <dgm:t>
        <a:bodyPr/>
        <a:lstStyle/>
        <a:p>
          <a:r>
            <a:rPr lang="en-GB" sz="3600" dirty="0"/>
            <a:t>Pre-built Domain</a:t>
          </a:r>
        </a:p>
      </dgm:t>
    </dgm:pt>
    <dgm:pt modelId="{9587A375-8430-49B5-A8C4-73B9D601D95D}" type="parTrans" cxnId="{204F7DF8-F514-4233-BA48-67B646F02535}">
      <dgm:prSet/>
      <dgm:spPr/>
      <dgm:t>
        <a:bodyPr/>
        <a:lstStyle/>
        <a:p>
          <a:endParaRPr lang="en-GB"/>
        </a:p>
      </dgm:t>
    </dgm:pt>
    <dgm:pt modelId="{FAB4EECA-E589-4CA0-8DA9-0B957038F8F7}" type="sibTrans" cxnId="{204F7DF8-F514-4233-BA48-67B646F02535}">
      <dgm:prSet/>
      <dgm:spPr/>
      <dgm:t>
        <a:bodyPr/>
        <a:lstStyle/>
        <a:p>
          <a:endParaRPr lang="en-GB"/>
        </a:p>
      </dgm:t>
    </dgm:pt>
    <dgm:pt modelId="{D0286793-DE80-4FD3-994E-98E7953EC897}">
      <dgm:prSet phldrT="[Text]" custT="1"/>
      <dgm:spPr/>
      <dgm:t>
        <a:bodyPr/>
        <a:lstStyle/>
        <a:p>
          <a:r>
            <a:rPr lang="en-GB" sz="3600" dirty="0"/>
            <a:t>Custom Domain</a:t>
          </a:r>
        </a:p>
      </dgm:t>
    </dgm:pt>
    <dgm:pt modelId="{233F0EEE-200D-431D-8114-21411705C725}" type="parTrans" cxnId="{D6686AB6-79EA-4FA8-A200-99CB523E1E15}">
      <dgm:prSet/>
      <dgm:spPr/>
      <dgm:t>
        <a:bodyPr/>
        <a:lstStyle/>
        <a:p>
          <a:endParaRPr lang="en-GB"/>
        </a:p>
      </dgm:t>
    </dgm:pt>
    <dgm:pt modelId="{BD72BC0B-D6C0-4E39-BCC2-7AB69E34C1BA}" type="sibTrans" cxnId="{D6686AB6-79EA-4FA8-A200-99CB523E1E15}">
      <dgm:prSet/>
      <dgm:spPr/>
      <dgm:t>
        <a:bodyPr/>
        <a:lstStyle/>
        <a:p>
          <a:endParaRPr lang="en-GB"/>
        </a:p>
      </dgm:t>
    </dgm:pt>
    <dgm:pt modelId="{33129C91-C8B9-447C-8818-EBF9BB1F8CFE}" type="pres">
      <dgm:prSet presAssocID="{13F18853-0CC6-47A8-9064-CD7E45C7C912}" presName="compositeShape" presStyleCnt="0">
        <dgm:presLayoutVars>
          <dgm:chMax val="7"/>
          <dgm:dir/>
          <dgm:resizeHandles val="exact"/>
        </dgm:presLayoutVars>
      </dgm:prSet>
      <dgm:spPr/>
    </dgm:pt>
    <dgm:pt modelId="{1FA71B95-C22B-4844-B5CC-DF951EB93DE9}" type="pres">
      <dgm:prSet presAssocID="{2ACCAF70-7B28-40B7-ABE2-FDAACF0F81AA}" presName="circ1" presStyleLbl="vennNode1" presStyleIdx="0" presStyleCnt="2"/>
      <dgm:spPr/>
    </dgm:pt>
    <dgm:pt modelId="{595E9303-F363-4051-BF92-9B86F5281AA2}" type="pres">
      <dgm:prSet presAssocID="{2ACCAF70-7B28-40B7-ABE2-FDAACF0F81AA}" presName="circ1Tx" presStyleLbl="revTx" presStyleIdx="0" presStyleCnt="0">
        <dgm:presLayoutVars>
          <dgm:chMax val="0"/>
          <dgm:chPref val="0"/>
          <dgm:bulletEnabled val="1"/>
        </dgm:presLayoutVars>
      </dgm:prSet>
      <dgm:spPr/>
    </dgm:pt>
    <dgm:pt modelId="{4BBFECEF-E1EE-4610-8C41-C7611A6182BC}" type="pres">
      <dgm:prSet presAssocID="{D0286793-DE80-4FD3-994E-98E7953EC897}" presName="circ2" presStyleLbl="vennNode1" presStyleIdx="1" presStyleCnt="2" custLinFactNeighborX="-9154" custLinFactNeighborY="120"/>
      <dgm:spPr/>
    </dgm:pt>
    <dgm:pt modelId="{E00C3110-4FD2-456E-BD12-4880A2706368}" type="pres">
      <dgm:prSet presAssocID="{D0286793-DE80-4FD3-994E-98E7953EC897}" presName="circ2Tx" presStyleLbl="revTx" presStyleIdx="0" presStyleCnt="0">
        <dgm:presLayoutVars>
          <dgm:chMax val="0"/>
          <dgm:chPref val="0"/>
          <dgm:bulletEnabled val="1"/>
        </dgm:presLayoutVars>
      </dgm:prSet>
      <dgm:spPr/>
    </dgm:pt>
  </dgm:ptLst>
  <dgm:cxnLst>
    <dgm:cxn modelId="{B8A8721F-C2AF-41F9-8B13-AE3F2DE28D1E}" type="presOf" srcId="{D0286793-DE80-4FD3-994E-98E7953EC897}" destId="{E00C3110-4FD2-456E-BD12-4880A2706368}" srcOrd="1" destOrd="0" presId="urn:microsoft.com/office/officeart/2005/8/layout/venn1"/>
    <dgm:cxn modelId="{38EC096C-51B6-44C9-B343-A2CB53BCD625}" type="presOf" srcId="{2ACCAF70-7B28-40B7-ABE2-FDAACF0F81AA}" destId="{595E9303-F363-4051-BF92-9B86F5281AA2}" srcOrd="1" destOrd="0" presId="urn:microsoft.com/office/officeart/2005/8/layout/venn1"/>
    <dgm:cxn modelId="{D6686AB6-79EA-4FA8-A200-99CB523E1E15}" srcId="{13F18853-0CC6-47A8-9064-CD7E45C7C912}" destId="{D0286793-DE80-4FD3-994E-98E7953EC897}" srcOrd="1" destOrd="0" parTransId="{233F0EEE-200D-431D-8114-21411705C725}" sibTransId="{BD72BC0B-D6C0-4E39-BCC2-7AB69E34C1BA}"/>
    <dgm:cxn modelId="{68CCCEE2-38DF-4BF9-AF7F-B819D5BF5C5A}" type="presOf" srcId="{2ACCAF70-7B28-40B7-ABE2-FDAACF0F81AA}" destId="{1FA71B95-C22B-4844-B5CC-DF951EB93DE9}" srcOrd="0" destOrd="0" presId="urn:microsoft.com/office/officeart/2005/8/layout/venn1"/>
    <dgm:cxn modelId="{E0C15EE9-DAF5-4AD6-89AA-5251A17F1070}" type="presOf" srcId="{D0286793-DE80-4FD3-994E-98E7953EC897}" destId="{4BBFECEF-E1EE-4610-8C41-C7611A6182BC}" srcOrd="0" destOrd="0" presId="urn:microsoft.com/office/officeart/2005/8/layout/venn1"/>
    <dgm:cxn modelId="{204F7DF8-F514-4233-BA48-67B646F02535}" srcId="{13F18853-0CC6-47A8-9064-CD7E45C7C912}" destId="{2ACCAF70-7B28-40B7-ABE2-FDAACF0F81AA}" srcOrd="0" destOrd="0" parTransId="{9587A375-8430-49B5-A8C4-73B9D601D95D}" sibTransId="{FAB4EECA-E589-4CA0-8DA9-0B957038F8F7}"/>
    <dgm:cxn modelId="{42E57AF9-EE69-4B58-AE5F-E10BC6545BB3}" type="presOf" srcId="{13F18853-0CC6-47A8-9064-CD7E45C7C912}" destId="{33129C91-C8B9-447C-8818-EBF9BB1F8CFE}" srcOrd="0" destOrd="0" presId="urn:microsoft.com/office/officeart/2005/8/layout/venn1"/>
    <dgm:cxn modelId="{32B3E4AC-0C5A-4191-9681-6C0A73875A65}" type="presParOf" srcId="{33129C91-C8B9-447C-8818-EBF9BB1F8CFE}" destId="{1FA71B95-C22B-4844-B5CC-DF951EB93DE9}" srcOrd="0" destOrd="0" presId="urn:microsoft.com/office/officeart/2005/8/layout/venn1"/>
    <dgm:cxn modelId="{ABFF0C4E-965C-4F90-97E0-5FB313EC1D58}" type="presParOf" srcId="{33129C91-C8B9-447C-8818-EBF9BB1F8CFE}" destId="{595E9303-F363-4051-BF92-9B86F5281AA2}" srcOrd="1" destOrd="0" presId="urn:microsoft.com/office/officeart/2005/8/layout/venn1"/>
    <dgm:cxn modelId="{581B4C32-305B-4D73-B9E8-5C49E8197473}" type="presParOf" srcId="{33129C91-C8B9-447C-8818-EBF9BB1F8CFE}" destId="{4BBFECEF-E1EE-4610-8C41-C7611A6182BC}" srcOrd="2" destOrd="0" presId="urn:microsoft.com/office/officeart/2005/8/layout/venn1"/>
    <dgm:cxn modelId="{BAB35F0D-3E86-47F8-8BFE-FBFE97B2799F}" type="presParOf" srcId="{33129C91-C8B9-447C-8818-EBF9BB1F8CFE}" destId="{E00C3110-4FD2-456E-BD12-4880A2706368}"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ABE044-29F6-4F30-801A-31E35CA94FA8}"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dgm:spPr>
        <a:solidFill>
          <a:srgbClr val="0069AA"/>
        </a:solidFill>
      </dgm:spPr>
      <dgm:t>
        <a:bodyPr/>
        <a:lstStyle/>
        <a:p>
          <a:r>
            <a:rPr lang="en-US" b="0" i="0" dirty="0"/>
            <a:t>One-Turn FAQ</a:t>
          </a:r>
          <a:endParaRPr lang="en-US" b="0" dirty="0"/>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0E68EC94-2D97-4AC6-A6A7-37B836C10C43}">
      <dgm:prSet phldrT="[Text]"/>
      <dgm:spPr/>
      <dgm:t>
        <a:bodyPr/>
        <a:lstStyle/>
        <a:p>
          <a:endParaRPr lang="en-US" dirty="0"/>
        </a:p>
      </dgm:t>
    </dgm:pt>
    <dgm:pt modelId="{52E3E14F-9873-4CE6-AE61-CE7A2AB80799}" type="parTrans" cxnId="{1C2A15D0-4BD6-4B29-8F43-478BCE438C94}">
      <dgm:prSet/>
      <dgm:spPr/>
      <dgm:t>
        <a:bodyPr/>
        <a:lstStyle/>
        <a:p>
          <a:endParaRPr lang="en-US"/>
        </a:p>
      </dgm:t>
    </dgm:pt>
    <dgm:pt modelId="{A52F6142-D21F-49A4-A561-9BBD6B0FD0EB}" type="sibTrans" cxnId="{1C2A15D0-4BD6-4B29-8F43-478BCE438C94}">
      <dgm:prSet/>
      <dgm:spPr/>
      <dgm:t>
        <a:bodyPr/>
        <a:lstStyle/>
        <a:p>
          <a:endParaRPr lang="en-US"/>
        </a:p>
      </dgm:t>
    </dgm:pt>
    <dgm:pt modelId="{D4CD300B-D73C-411D-A39E-3A4CE7EF6EEF}">
      <dgm:prSet phldrT="[Text]"/>
      <dgm:spPr>
        <a:solidFill>
          <a:srgbClr val="0069AA"/>
        </a:solidFill>
      </dgm:spPr>
      <dgm:t>
        <a:bodyPr/>
        <a:lstStyle/>
        <a:p>
          <a:r>
            <a:rPr lang="en-US" dirty="0"/>
            <a:t>One-Turn Intelligent Response</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8BC876D5-8F3E-4B68-8557-868DE33D9E06}">
      <dgm:prSet phldrT="[Text]"/>
      <dgm:spPr/>
      <dgm:t>
        <a:bodyPr/>
        <a:lstStyle/>
        <a:p>
          <a:endParaRPr lang="en-US" dirty="0"/>
        </a:p>
      </dgm:t>
    </dgm:pt>
    <dgm:pt modelId="{A33CB741-CF0F-4C46-AF92-46B1B6BAF60E}" type="parTrans" cxnId="{37B4606C-E525-46DD-A4A2-7148B0013C38}">
      <dgm:prSet/>
      <dgm:spPr/>
      <dgm:t>
        <a:bodyPr/>
        <a:lstStyle/>
        <a:p>
          <a:endParaRPr lang="en-US"/>
        </a:p>
      </dgm:t>
    </dgm:pt>
    <dgm:pt modelId="{2E0B434D-9ABC-412A-AA32-383918FAB4B2}" type="sibTrans" cxnId="{37B4606C-E525-46DD-A4A2-7148B0013C38}">
      <dgm:prSet/>
      <dgm:spPr/>
      <dgm:t>
        <a:bodyPr/>
        <a:lstStyle/>
        <a:p>
          <a:endParaRPr lang="en-US"/>
        </a:p>
      </dgm:t>
    </dgm:pt>
    <dgm:pt modelId="{8E2706FE-5D1A-4EAF-BA18-EBA18F67AB38}">
      <dgm:prSet phldrT="[Text]"/>
      <dgm:spPr/>
      <dgm:t>
        <a:bodyPr/>
        <a:lstStyle/>
        <a:p>
          <a:endParaRPr lang="en-US" dirty="0"/>
        </a:p>
      </dgm:t>
    </dgm:pt>
    <dgm:pt modelId="{A6F38175-CBE3-4493-B918-98FF94F72DAF}" type="parTrans" cxnId="{A5F37E4F-27D2-442C-8988-7418ADF50451}">
      <dgm:prSet/>
      <dgm:spPr/>
      <dgm:t>
        <a:bodyPr/>
        <a:lstStyle/>
        <a:p>
          <a:endParaRPr lang="en-US"/>
        </a:p>
      </dgm:t>
    </dgm:pt>
    <dgm:pt modelId="{1958512B-E6B2-47C1-9514-76830F6D726A}" type="sibTrans" cxnId="{A5F37E4F-27D2-442C-8988-7418ADF50451}">
      <dgm:prSet/>
      <dgm:spPr/>
      <dgm:t>
        <a:bodyPr/>
        <a:lstStyle/>
        <a:p>
          <a:endParaRPr lang="en-US"/>
        </a:p>
      </dgm:t>
    </dgm:pt>
    <dgm:pt modelId="{1F148D80-E97C-4E61-907C-D1CE92E8EFFF}">
      <dgm:prSet phldrT="[Text]"/>
      <dgm:spPr>
        <a:solidFill>
          <a:srgbClr val="0069AA"/>
        </a:solidFill>
      </dgm:spPr>
      <dgm:t>
        <a:bodyPr/>
        <a:lstStyle/>
        <a:p>
          <a:r>
            <a:rPr lang="en-US" dirty="0"/>
            <a:t>Intelligent Notification</a:t>
          </a:r>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32960070-60C0-4AF8-A89D-9F96A5D60AF4}">
      <dgm:prSet phldrT="[Text]"/>
      <dgm:spPr/>
      <dgm:t>
        <a:bodyPr/>
        <a:lstStyle/>
        <a:p>
          <a:endParaRPr lang="en-US" dirty="0"/>
        </a:p>
      </dgm:t>
    </dgm:pt>
    <dgm:pt modelId="{FD174D34-11D1-4567-9028-D668B11F2965}" type="parTrans" cxnId="{899A03A1-F847-4E9F-9BAE-5BFB1CDEFC57}">
      <dgm:prSet/>
      <dgm:spPr/>
      <dgm:t>
        <a:bodyPr/>
        <a:lstStyle/>
        <a:p>
          <a:endParaRPr lang="en-US"/>
        </a:p>
      </dgm:t>
    </dgm:pt>
    <dgm:pt modelId="{41031E1E-4F7A-486C-B7F2-BB0B12DA009D}" type="sibTrans" cxnId="{899A03A1-F847-4E9F-9BAE-5BFB1CDEFC57}">
      <dgm:prSet/>
      <dgm:spPr/>
      <dgm:t>
        <a:bodyPr/>
        <a:lstStyle/>
        <a:p>
          <a:endParaRPr lang="en-US"/>
        </a:p>
      </dgm:t>
    </dgm:pt>
    <dgm:pt modelId="{03F095ED-B2C9-4222-A584-F9618F842B0A}">
      <dgm:prSet phldrT="[Text]"/>
      <dgm:spPr>
        <a:solidFill>
          <a:srgbClr val="0069AA"/>
        </a:solidFill>
      </dgm:spPr>
      <dgm:t>
        <a:bodyPr/>
        <a:lstStyle/>
        <a:p>
          <a:r>
            <a:rPr lang="en-US" dirty="0"/>
            <a:t>Multi-Turn Process Guidance</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dgm:spPr>
        <a:solidFill>
          <a:srgbClr val="0069AA"/>
        </a:solidFill>
      </dgm:spPr>
      <dgm:t>
        <a:bodyPr/>
        <a:lstStyle/>
        <a:p>
          <a:r>
            <a:rPr lang="en-US" dirty="0"/>
            <a:t>Contextual Guided Assistance</a:t>
          </a:r>
        </a:p>
      </dgm:t>
    </dgm:pt>
    <dgm:pt modelId="{FD3FE453-4380-450C-A160-F4BE6826F415}" type="parTrans" cxnId="{F4E7E6B5-3EDA-4342-B7BA-A3155DE0F4E8}">
      <dgm:prSet/>
      <dgm:spPr/>
      <dgm:t>
        <a:bodyPr/>
        <a:lstStyle/>
        <a:p>
          <a:endParaRPr lang="en-US"/>
        </a:p>
      </dgm:t>
    </dgm:pt>
    <dgm:pt modelId="{8EA26F91-0028-4486-B65C-D1B13DCDC87C}" type="sibTrans" cxnId="{F4E7E6B5-3EDA-4342-B7BA-A3155DE0F4E8}">
      <dgm:prSet/>
      <dgm:spPr/>
      <dgm:t>
        <a:bodyPr/>
        <a:lstStyle/>
        <a:p>
          <a:endParaRPr lang="en-US"/>
        </a:p>
      </dgm:t>
    </dgm:pt>
    <dgm:pt modelId="{3FD38635-7203-46C2-8EDD-8F16E8897EDB}">
      <dgm:prSet phldrT="[Text]"/>
      <dgm:spPr>
        <a:solidFill>
          <a:srgbClr val="0069AA"/>
        </a:solidFill>
      </dgm:spPr>
      <dgm:t>
        <a:bodyPr/>
        <a:lstStyle/>
        <a:p>
          <a:r>
            <a:rPr lang="en-US" dirty="0"/>
            <a:t>Multi-Turn Conversational Task Completion</a:t>
          </a:r>
        </a:p>
      </dgm:t>
    </dgm:pt>
    <dgm:pt modelId="{481210DE-1AF7-4914-A7A2-23C1F37287A0}" type="parTrans" cxnId="{D8861F26-B5DA-4062-A1AA-B45B99B90996}">
      <dgm:prSet/>
      <dgm:spPr/>
      <dgm:t>
        <a:bodyPr/>
        <a:lstStyle/>
        <a:p>
          <a:endParaRPr lang="en-US"/>
        </a:p>
      </dgm:t>
    </dgm:pt>
    <dgm:pt modelId="{A02A7127-BECA-43DB-9285-C7DF21221406}" type="sibTrans" cxnId="{D8861F26-B5DA-4062-A1AA-B45B99B90996}">
      <dgm:prSet/>
      <dgm:spPr/>
      <dgm:t>
        <a:bodyPr/>
        <a:lstStyle/>
        <a:p>
          <a:endParaRPr lang="en-US"/>
        </a:p>
      </dgm:t>
    </dgm:pt>
    <dgm:pt modelId="{CE18DEFD-80B4-4B9C-A0B0-EF0E9AB65F23}">
      <dgm:prSet phldrT="[Text]"/>
      <dgm:spPr/>
      <dgm:t>
        <a:bodyPr/>
        <a:lstStyle/>
        <a:p>
          <a:endParaRPr lang="en-US" dirty="0"/>
        </a:p>
      </dgm:t>
    </dgm:pt>
    <dgm:pt modelId="{30867F7B-0E2B-49D6-8078-BB4DDC50DF9B}" type="parTrans" cxnId="{DCE4E093-52E3-4CFF-8C9C-6639CD09E586}">
      <dgm:prSet/>
      <dgm:spPr/>
      <dgm:t>
        <a:bodyPr/>
        <a:lstStyle/>
        <a:p>
          <a:endParaRPr lang="en-US"/>
        </a:p>
      </dgm:t>
    </dgm:pt>
    <dgm:pt modelId="{42907A11-FE17-4D62-8D14-807D2F8CD799}" type="sibTrans" cxnId="{DCE4E093-52E3-4CFF-8C9C-6639CD09E586}">
      <dgm:prSet/>
      <dgm:spPr/>
      <dgm:t>
        <a:bodyPr/>
        <a:lstStyle/>
        <a:p>
          <a:endParaRPr lang="en-US"/>
        </a:p>
      </dgm:t>
    </dgm:pt>
    <dgm:pt modelId="{0B80A431-0A93-41E9-9284-B0E56F1BF23A}">
      <dgm:prSet phldrT="[Text]"/>
      <dgm:spPr/>
      <dgm:t>
        <a:bodyPr/>
        <a:lstStyle/>
        <a:p>
          <a:endParaRPr lang="en-US" dirty="0"/>
        </a:p>
      </dgm:t>
    </dgm:pt>
    <dgm:pt modelId="{89FE91B9-00F1-4746-9F3B-6C4A3FD1605B}" type="parTrans" cxnId="{5BFEEB8F-D400-442B-888A-8A6AD286DD8E}">
      <dgm:prSet/>
      <dgm:spPr/>
      <dgm:t>
        <a:bodyPr/>
        <a:lstStyle/>
        <a:p>
          <a:endParaRPr lang="en-US"/>
        </a:p>
      </dgm:t>
    </dgm:pt>
    <dgm:pt modelId="{B968655D-BAC3-47F5-9B32-547EF1EC6A07}" type="sibTrans" cxnId="{5BFEEB8F-D400-442B-888A-8A6AD286DD8E}">
      <dgm:prSet/>
      <dgm:spPr/>
      <dgm:t>
        <a:bodyPr/>
        <a:lstStyle/>
        <a:p>
          <a:endParaRPr lang="en-US"/>
        </a:p>
      </dgm:t>
    </dgm:pt>
    <dgm:pt modelId="{DA2B9C83-42B2-4054-AB14-E3DBBD3F7B33}" type="pres">
      <dgm:prSet presAssocID="{31ABE044-29F6-4F30-801A-31E35CA94FA8}" presName="Name0" presStyleCnt="0">
        <dgm:presLayoutVars>
          <dgm:dir/>
          <dgm:animLvl val="lvl"/>
          <dgm:resizeHandles/>
        </dgm:presLayoutVars>
      </dgm:prSet>
      <dgm:spPr/>
    </dgm:pt>
    <dgm:pt modelId="{F9682423-D0E1-4E8C-AC6A-CF88B3777714}" type="pres">
      <dgm:prSet presAssocID="{50EC45D6-A451-4222-AE19-68BA7FAF6578}" presName="linNode" presStyleCnt="0"/>
      <dgm:spPr/>
    </dgm:pt>
    <dgm:pt modelId="{C666B548-539D-48CC-9978-19DFCB85A75A}" type="pres">
      <dgm:prSet presAssocID="{50EC45D6-A451-4222-AE19-68BA7FAF6578}" presName="parentShp" presStyleLbl="node1" presStyleIdx="0" presStyleCnt="6" custScaleX="33333">
        <dgm:presLayoutVars>
          <dgm:bulletEnabled val="1"/>
        </dgm:presLayoutVars>
      </dgm:prSet>
      <dgm:spPr/>
    </dgm:pt>
    <dgm:pt modelId="{D97712BE-927E-4686-A6FC-5B302394988C}" type="pres">
      <dgm:prSet presAssocID="{50EC45D6-A451-4222-AE19-68BA7FAF6578}" presName="childShp" presStyleLbl="bgAccFollowNode1" presStyleIdx="0" presStyleCnt="6" custScaleX="139088" custScaleY="118057">
        <dgm:presLayoutVars>
          <dgm:bulletEnabled val="1"/>
        </dgm:presLayoutVars>
      </dgm:prSet>
      <dgm:spPr/>
    </dgm:pt>
    <dgm:pt modelId="{8C4B9212-39A5-4B13-AEB8-65D00AAAD0C3}" type="pres">
      <dgm:prSet presAssocID="{705E72FF-AB1B-4254-B45D-555BA753404B}" presName="spacing" presStyleCnt="0"/>
      <dgm:spPr/>
    </dgm:pt>
    <dgm:pt modelId="{DBBA4933-49AD-4B11-A10D-3F05C96CE204}" type="pres">
      <dgm:prSet presAssocID="{1F148D80-E97C-4E61-907C-D1CE92E8EFFF}" presName="linNode" presStyleCnt="0"/>
      <dgm:spPr/>
    </dgm:pt>
    <dgm:pt modelId="{524E2A0A-A2A8-468E-AB1A-EE9E3CF4C53A}" type="pres">
      <dgm:prSet presAssocID="{1F148D80-E97C-4E61-907C-D1CE92E8EFFF}" presName="parentShp" presStyleLbl="node1" presStyleIdx="1" presStyleCnt="6" custScaleX="33333">
        <dgm:presLayoutVars>
          <dgm:bulletEnabled val="1"/>
        </dgm:presLayoutVars>
      </dgm:prSet>
      <dgm:spPr/>
    </dgm:pt>
    <dgm:pt modelId="{2D160B43-7538-4F0A-BA8C-C1070175717C}" type="pres">
      <dgm:prSet presAssocID="{1F148D80-E97C-4E61-907C-D1CE92E8EFFF}" presName="childShp" presStyleLbl="bgAccFollowNode1" presStyleIdx="1" presStyleCnt="6" custScaleX="139088" custScaleY="118057">
        <dgm:presLayoutVars>
          <dgm:bulletEnabled val="1"/>
        </dgm:presLayoutVars>
      </dgm:prSet>
      <dgm:spPr/>
    </dgm:pt>
    <dgm:pt modelId="{35E891F8-9644-493E-9AF5-43FDDE934B2D}" type="pres">
      <dgm:prSet presAssocID="{2F901B4B-73EF-43B5-9E01-C4F62F5110D7}" presName="spacing" presStyleCnt="0"/>
      <dgm:spPr/>
    </dgm:pt>
    <dgm:pt modelId="{540B1B6E-E811-4448-8C0D-187048AB9A38}" type="pres">
      <dgm:prSet presAssocID="{D4CD300B-D73C-411D-A39E-3A4CE7EF6EEF}" presName="linNode" presStyleCnt="0"/>
      <dgm:spPr/>
    </dgm:pt>
    <dgm:pt modelId="{A8DB239E-D8C2-4D7B-A6F2-4EF3AE7347B1}" type="pres">
      <dgm:prSet presAssocID="{D4CD300B-D73C-411D-A39E-3A4CE7EF6EEF}" presName="parentShp" presStyleLbl="node1" presStyleIdx="2" presStyleCnt="6" custScaleX="33333">
        <dgm:presLayoutVars>
          <dgm:bulletEnabled val="1"/>
        </dgm:presLayoutVars>
      </dgm:prSet>
      <dgm:spPr/>
    </dgm:pt>
    <dgm:pt modelId="{16AE5FB5-3084-436C-8B62-C05F0842FF2D}" type="pres">
      <dgm:prSet presAssocID="{D4CD300B-D73C-411D-A39E-3A4CE7EF6EEF}" presName="childShp" presStyleLbl="bgAccFollowNode1" presStyleIdx="2" presStyleCnt="6" custScaleX="139088" custScaleY="118057">
        <dgm:presLayoutVars>
          <dgm:bulletEnabled val="1"/>
        </dgm:presLayoutVars>
      </dgm:prSet>
      <dgm:spPr/>
    </dgm:pt>
    <dgm:pt modelId="{D15F1090-EDEB-4959-B762-69BA32CCDE4F}" type="pres">
      <dgm:prSet presAssocID="{D772DDD4-BFA5-4FDF-A89A-CECB52D47770}" presName="spacing" presStyleCnt="0"/>
      <dgm:spPr/>
    </dgm:pt>
    <dgm:pt modelId="{C2B8D4AA-1562-4E3C-B24B-3FB0E4AF9C94}" type="pres">
      <dgm:prSet presAssocID="{BCFFF66F-A6A8-446F-984C-B60845A958E4}" presName="linNode" presStyleCnt="0"/>
      <dgm:spPr/>
    </dgm:pt>
    <dgm:pt modelId="{A90D4B81-2203-4A89-B81D-302896296B5F}" type="pres">
      <dgm:prSet presAssocID="{BCFFF66F-A6A8-446F-984C-B60845A958E4}" presName="parentShp" presStyleLbl="node1" presStyleIdx="3" presStyleCnt="6" custScaleX="33333">
        <dgm:presLayoutVars>
          <dgm:bulletEnabled val="1"/>
        </dgm:presLayoutVars>
      </dgm:prSet>
      <dgm:spPr/>
    </dgm:pt>
    <dgm:pt modelId="{1CFE1E5C-B442-42A2-B6A7-1AA4336C444E}" type="pres">
      <dgm:prSet presAssocID="{BCFFF66F-A6A8-446F-984C-B60845A958E4}" presName="childShp" presStyleLbl="bgAccFollowNode1" presStyleIdx="3" presStyleCnt="6" custScaleX="139088" custScaleY="118057">
        <dgm:presLayoutVars>
          <dgm:bulletEnabled val="1"/>
        </dgm:presLayoutVars>
      </dgm:prSet>
      <dgm:spPr/>
    </dgm:pt>
    <dgm:pt modelId="{32376394-7D02-4F9C-9FAB-94BCDF726E50}" type="pres">
      <dgm:prSet presAssocID="{8EA26F91-0028-4486-B65C-D1B13DCDC87C}" presName="spacing" presStyleCnt="0"/>
      <dgm:spPr/>
    </dgm:pt>
    <dgm:pt modelId="{8A3EB571-0198-487E-9CDC-94FB9EE2DA84}" type="pres">
      <dgm:prSet presAssocID="{03F095ED-B2C9-4222-A584-F9618F842B0A}" presName="linNode" presStyleCnt="0"/>
      <dgm:spPr/>
    </dgm:pt>
    <dgm:pt modelId="{4D6DA23F-1CF3-4467-88C5-D2A194CCF2F6}" type="pres">
      <dgm:prSet presAssocID="{03F095ED-B2C9-4222-A584-F9618F842B0A}" presName="parentShp" presStyleLbl="node1" presStyleIdx="4" presStyleCnt="6" custScaleX="33333">
        <dgm:presLayoutVars>
          <dgm:bulletEnabled val="1"/>
        </dgm:presLayoutVars>
      </dgm:prSet>
      <dgm:spPr/>
    </dgm:pt>
    <dgm:pt modelId="{DF3B651E-A19C-4590-89AA-3B9C95C1B747}" type="pres">
      <dgm:prSet presAssocID="{03F095ED-B2C9-4222-A584-F9618F842B0A}" presName="childShp" presStyleLbl="bgAccFollowNode1" presStyleIdx="4" presStyleCnt="6" custScaleX="139088" custScaleY="118057">
        <dgm:presLayoutVars>
          <dgm:bulletEnabled val="1"/>
        </dgm:presLayoutVars>
      </dgm:prSet>
      <dgm:spPr/>
    </dgm:pt>
    <dgm:pt modelId="{432FCFB4-FD26-4D16-9630-DF6B17BA0263}" type="pres">
      <dgm:prSet presAssocID="{F1D85BA1-7BA5-4A4F-B9E3-384891E90B75}" presName="spacing" presStyleCnt="0"/>
      <dgm:spPr/>
    </dgm:pt>
    <dgm:pt modelId="{F5663DA7-D155-40B6-81E5-CF752E83C831}" type="pres">
      <dgm:prSet presAssocID="{3FD38635-7203-46C2-8EDD-8F16E8897EDB}" presName="linNode" presStyleCnt="0"/>
      <dgm:spPr/>
    </dgm:pt>
    <dgm:pt modelId="{BC61613E-1DF1-45F9-B562-B411CD72FDAA}" type="pres">
      <dgm:prSet presAssocID="{3FD38635-7203-46C2-8EDD-8F16E8897EDB}" presName="parentShp" presStyleLbl="node1" presStyleIdx="5" presStyleCnt="6" custScaleX="33333">
        <dgm:presLayoutVars>
          <dgm:bulletEnabled val="1"/>
        </dgm:presLayoutVars>
      </dgm:prSet>
      <dgm:spPr/>
    </dgm:pt>
    <dgm:pt modelId="{4D8643C2-14A7-44D1-82B6-DF8B888FAD68}" type="pres">
      <dgm:prSet presAssocID="{3FD38635-7203-46C2-8EDD-8F16E8897EDB}" presName="childShp" presStyleLbl="bgAccFollowNode1" presStyleIdx="5" presStyleCnt="6" custScaleX="139088" custScaleY="118057">
        <dgm:presLayoutVars>
          <dgm:bulletEnabled val="1"/>
        </dgm:presLayoutVars>
      </dgm:prSet>
      <dgm:spPr/>
    </dgm:pt>
  </dgm:ptLst>
  <dgm:cxnLst>
    <dgm:cxn modelId="{CC38DE03-4E3E-4D83-971A-995E865D118F}" type="presOf" srcId="{0E68EC94-2D97-4AC6-A6A7-37B836C10C43}" destId="{D97712BE-927E-4686-A6FC-5B302394988C}" srcOrd="0" destOrd="0" presId="urn:microsoft.com/office/officeart/2005/8/layout/vList6"/>
    <dgm:cxn modelId="{469EB007-01C9-4194-819F-0607C491BAF6}" type="presOf" srcId="{31ABE044-29F6-4F30-801A-31E35CA94FA8}" destId="{DA2B9C83-42B2-4054-AB14-E3DBBD3F7B33}" srcOrd="0" destOrd="0" presId="urn:microsoft.com/office/officeart/2005/8/layout/vList6"/>
    <dgm:cxn modelId="{D8861F26-B5DA-4062-A1AA-B45B99B90996}" srcId="{31ABE044-29F6-4F30-801A-31E35CA94FA8}" destId="{3FD38635-7203-46C2-8EDD-8F16E8897EDB}" srcOrd="5" destOrd="0" parTransId="{481210DE-1AF7-4914-A7A2-23C1F37287A0}" sibTransId="{A02A7127-BECA-43DB-9285-C7DF21221406}"/>
    <dgm:cxn modelId="{EC4FAC2A-FC29-4C63-B813-A0EADCBDEB4B}" srcId="{31ABE044-29F6-4F30-801A-31E35CA94FA8}" destId="{03F095ED-B2C9-4222-A584-F9618F842B0A}" srcOrd="4" destOrd="0" parTransId="{255E75CE-6BA7-4053-B9D4-2639D4DA1BD1}" sibTransId="{F1D85BA1-7BA5-4A4F-B9E3-384891E90B75}"/>
    <dgm:cxn modelId="{7C870040-8FE1-4032-A65F-ECE0DB9DFB0B}" type="presOf" srcId="{D4CD300B-D73C-411D-A39E-3A4CE7EF6EEF}" destId="{A8DB239E-D8C2-4D7B-A6F2-4EF3AE7347B1}" srcOrd="0" destOrd="0" presId="urn:microsoft.com/office/officeart/2005/8/layout/vList6"/>
    <dgm:cxn modelId="{21C10D5C-409E-48A8-BCE3-109A59EB9E94}" srcId="{31ABE044-29F6-4F30-801A-31E35CA94FA8}" destId="{D4CD300B-D73C-411D-A39E-3A4CE7EF6EEF}" srcOrd="2" destOrd="0" parTransId="{966F3F92-3E56-4DB4-B354-83090EEDFB21}" sibTransId="{D772DDD4-BFA5-4FDF-A89A-CECB52D47770}"/>
    <dgm:cxn modelId="{52D73C4C-F362-4CDF-855C-136CDCED447E}" type="presOf" srcId="{CE18DEFD-80B4-4B9C-A0B0-EF0E9AB65F23}" destId="{DF3B651E-A19C-4590-89AA-3B9C95C1B747}" srcOrd="0" destOrd="0" presId="urn:microsoft.com/office/officeart/2005/8/layout/vList6"/>
    <dgm:cxn modelId="{37B4606C-E525-46DD-A4A2-7148B0013C38}" srcId="{D4CD300B-D73C-411D-A39E-3A4CE7EF6EEF}" destId="{8BC876D5-8F3E-4B68-8557-868DE33D9E06}" srcOrd="0" destOrd="0" parTransId="{A33CB741-CF0F-4C46-AF92-46B1B6BAF60E}" sibTransId="{2E0B434D-9ABC-412A-AA32-383918FAB4B2}"/>
    <dgm:cxn modelId="{A5F37E4F-27D2-442C-8988-7418ADF50451}" srcId="{BCFFF66F-A6A8-446F-984C-B60845A958E4}" destId="{8E2706FE-5D1A-4EAF-BA18-EBA18F67AB38}" srcOrd="0" destOrd="0" parTransId="{A6F38175-CBE3-4493-B918-98FF94F72DAF}" sibTransId="{1958512B-E6B2-47C1-9514-76830F6D726A}"/>
    <dgm:cxn modelId="{69579859-032A-42A8-8DF2-6B09880A19B0}" srcId="{31ABE044-29F6-4F30-801A-31E35CA94FA8}" destId="{50EC45D6-A451-4222-AE19-68BA7FAF6578}" srcOrd="0" destOrd="0" parTransId="{A9B6790C-E565-4CDB-99C2-79FE2B0C7BA6}" sibTransId="{705E72FF-AB1B-4254-B45D-555BA753404B}"/>
    <dgm:cxn modelId="{3C142B80-4824-46B8-B3BF-15D77F9A8846}" type="presOf" srcId="{03F095ED-B2C9-4222-A584-F9618F842B0A}" destId="{4D6DA23F-1CF3-4467-88C5-D2A194CCF2F6}" srcOrd="0" destOrd="0" presId="urn:microsoft.com/office/officeart/2005/8/layout/vList6"/>
    <dgm:cxn modelId="{5D9F5A81-4939-48B6-A1DB-EE8F12BFA901}" type="presOf" srcId="{3FD38635-7203-46C2-8EDD-8F16E8897EDB}" destId="{BC61613E-1DF1-45F9-B562-B411CD72FDAA}" srcOrd="0" destOrd="0" presId="urn:microsoft.com/office/officeart/2005/8/layout/vList6"/>
    <dgm:cxn modelId="{5BFEEB8F-D400-442B-888A-8A6AD286DD8E}" srcId="{3FD38635-7203-46C2-8EDD-8F16E8897EDB}" destId="{0B80A431-0A93-41E9-9284-B0E56F1BF23A}" srcOrd="0" destOrd="0" parTransId="{89FE91B9-00F1-4746-9F3B-6C4A3FD1605B}" sibTransId="{B968655D-BAC3-47F5-9B32-547EF1EC6A07}"/>
    <dgm:cxn modelId="{DCE4E093-52E3-4CFF-8C9C-6639CD09E586}" srcId="{03F095ED-B2C9-4222-A584-F9618F842B0A}" destId="{CE18DEFD-80B4-4B9C-A0B0-EF0E9AB65F23}" srcOrd="0" destOrd="0" parTransId="{30867F7B-0E2B-49D6-8078-BB4DDC50DF9B}" sibTransId="{42907A11-FE17-4D62-8D14-807D2F8CD799}"/>
    <dgm:cxn modelId="{899A03A1-F847-4E9F-9BAE-5BFB1CDEFC57}" srcId="{1F148D80-E97C-4E61-907C-D1CE92E8EFFF}" destId="{32960070-60C0-4AF8-A89D-9F96A5D60AF4}" srcOrd="0" destOrd="0" parTransId="{FD174D34-11D1-4567-9028-D668B11F2965}" sibTransId="{41031E1E-4F7A-486C-B7F2-BB0B12DA009D}"/>
    <dgm:cxn modelId="{DE61D4A5-EF89-4AA8-B862-2FD0A765E539}" type="presOf" srcId="{32960070-60C0-4AF8-A89D-9F96A5D60AF4}" destId="{2D160B43-7538-4F0A-BA8C-C1070175717C}" srcOrd="0" destOrd="0" presId="urn:microsoft.com/office/officeart/2005/8/layout/vList6"/>
    <dgm:cxn modelId="{22FCD0A7-D6FA-4E6A-B23F-89594B6CF1D2}" type="presOf" srcId="{8E2706FE-5D1A-4EAF-BA18-EBA18F67AB38}" destId="{1CFE1E5C-B442-42A2-B6A7-1AA4336C444E}" srcOrd="0" destOrd="0" presId="urn:microsoft.com/office/officeart/2005/8/layout/vList6"/>
    <dgm:cxn modelId="{60F7CBAF-D3A6-463E-8D66-3BAD183CFC6B}" type="presOf" srcId="{0B80A431-0A93-41E9-9284-B0E56F1BF23A}" destId="{4D8643C2-14A7-44D1-82B6-DF8B888FAD68}" srcOrd="0" destOrd="0" presId="urn:microsoft.com/office/officeart/2005/8/layout/vList6"/>
    <dgm:cxn modelId="{F4E7E6B5-3EDA-4342-B7BA-A3155DE0F4E8}" srcId="{31ABE044-29F6-4F30-801A-31E35CA94FA8}" destId="{BCFFF66F-A6A8-446F-984C-B60845A958E4}" srcOrd="3" destOrd="0" parTransId="{FD3FE453-4380-450C-A160-F4BE6826F415}" sibTransId="{8EA26F91-0028-4486-B65C-D1B13DCDC87C}"/>
    <dgm:cxn modelId="{1C2A15D0-4BD6-4B29-8F43-478BCE438C94}" srcId="{50EC45D6-A451-4222-AE19-68BA7FAF6578}" destId="{0E68EC94-2D97-4AC6-A6A7-37B836C10C43}" srcOrd="0" destOrd="0" parTransId="{52E3E14F-9873-4CE6-AE61-CE7A2AB80799}" sibTransId="{A52F6142-D21F-49A4-A561-9BBD6B0FD0EB}"/>
    <dgm:cxn modelId="{360E7FDE-CCF3-400E-BA79-F8FCB564E8EB}" type="presOf" srcId="{BCFFF66F-A6A8-446F-984C-B60845A958E4}" destId="{A90D4B81-2203-4A89-B81D-302896296B5F}" srcOrd="0" destOrd="0" presId="urn:microsoft.com/office/officeart/2005/8/layout/vList6"/>
    <dgm:cxn modelId="{DF4D10F0-A580-4F9B-B0BA-AFCF6D5DED1C}" type="presOf" srcId="{8BC876D5-8F3E-4B68-8557-868DE33D9E06}" destId="{16AE5FB5-3084-436C-8B62-C05F0842FF2D}" srcOrd="0" destOrd="0" presId="urn:microsoft.com/office/officeart/2005/8/layout/vList6"/>
    <dgm:cxn modelId="{E83DF9F3-9FF6-40C7-BD14-6630286963FE}" type="presOf" srcId="{1F148D80-E97C-4E61-907C-D1CE92E8EFFF}" destId="{524E2A0A-A2A8-468E-AB1A-EE9E3CF4C53A}" srcOrd="0" destOrd="0" presId="urn:microsoft.com/office/officeart/2005/8/layout/vList6"/>
    <dgm:cxn modelId="{AAF400F8-866E-4F5D-B7FE-3556085A709A}" srcId="{31ABE044-29F6-4F30-801A-31E35CA94FA8}" destId="{1F148D80-E97C-4E61-907C-D1CE92E8EFFF}" srcOrd="1" destOrd="0" parTransId="{45C8B6BF-97DB-484F-9842-D4D5FA223656}" sibTransId="{2F901B4B-73EF-43B5-9E01-C4F62F5110D7}"/>
    <dgm:cxn modelId="{25855DFD-71F7-4E00-8B39-32BC089A29B3}" type="presOf" srcId="{50EC45D6-A451-4222-AE19-68BA7FAF6578}" destId="{C666B548-539D-48CC-9978-19DFCB85A75A}" srcOrd="0" destOrd="0" presId="urn:microsoft.com/office/officeart/2005/8/layout/vList6"/>
    <dgm:cxn modelId="{0B24BB9A-A8AB-4EEE-9D33-E76AC160F6D2}" type="presParOf" srcId="{DA2B9C83-42B2-4054-AB14-E3DBBD3F7B33}" destId="{F9682423-D0E1-4E8C-AC6A-CF88B3777714}" srcOrd="0" destOrd="0" presId="urn:microsoft.com/office/officeart/2005/8/layout/vList6"/>
    <dgm:cxn modelId="{9448966A-E1C2-4B73-A6FF-3CDBDF9F1E1A}" type="presParOf" srcId="{F9682423-D0E1-4E8C-AC6A-CF88B3777714}" destId="{C666B548-539D-48CC-9978-19DFCB85A75A}" srcOrd="0" destOrd="0" presId="urn:microsoft.com/office/officeart/2005/8/layout/vList6"/>
    <dgm:cxn modelId="{9DD44A59-214B-4FDD-AE6F-AE68111C836C}" type="presParOf" srcId="{F9682423-D0E1-4E8C-AC6A-CF88B3777714}" destId="{D97712BE-927E-4686-A6FC-5B302394988C}" srcOrd="1" destOrd="0" presId="urn:microsoft.com/office/officeart/2005/8/layout/vList6"/>
    <dgm:cxn modelId="{DB86B2AA-28C8-4172-B3EC-3D860418E279}" type="presParOf" srcId="{DA2B9C83-42B2-4054-AB14-E3DBBD3F7B33}" destId="{8C4B9212-39A5-4B13-AEB8-65D00AAAD0C3}" srcOrd="1" destOrd="0" presId="urn:microsoft.com/office/officeart/2005/8/layout/vList6"/>
    <dgm:cxn modelId="{F2DBBBEE-FA44-459C-82A2-A38854C9C26E}" type="presParOf" srcId="{DA2B9C83-42B2-4054-AB14-E3DBBD3F7B33}" destId="{DBBA4933-49AD-4B11-A10D-3F05C96CE204}" srcOrd="2" destOrd="0" presId="urn:microsoft.com/office/officeart/2005/8/layout/vList6"/>
    <dgm:cxn modelId="{2EDB6971-BB0B-455A-A9F2-1A76956D9308}" type="presParOf" srcId="{DBBA4933-49AD-4B11-A10D-3F05C96CE204}" destId="{524E2A0A-A2A8-468E-AB1A-EE9E3CF4C53A}" srcOrd="0" destOrd="0" presId="urn:microsoft.com/office/officeart/2005/8/layout/vList6"/>
    <dgm:cxn modelId="{042E2394-3648-45C4-AA13-0E4352E41433}" type="presParOf" srcId="{DBBA4933-49AD-4B11-A10D-3F05C96CE204}" destId="{2D160B43-7538-4F0A-BA8C-C1070175717C}" srcOrd="1" destOrd="0" presId="urn:microsoft.com/office/officeart/2005/8/layout/vList6"/>
    <dgm:cxn modelId="{A6071914-7335-4227-A5F7-622209A88F7C}" type="presParOf" srcId="{DA2B9C83-42B2-4054-AB14-E3DBBD3F7B33}" destId="{35E891F8-9644-493E-9AF5-43FDDE934B2D}" srcOrd="3" destOrd="0" presId="urn:microsoft.com/office/officeart/2005/8/layout/vList6"/>
    <dgm:cxn modelId="{6CB2EB01-B06D-4928-8DA3-5CFDE8033122}" type="presParOf" srcId="{DA2B9C83-42B2-4054-AB14-E3DBBD3F7B33}" destId="{540B1B6E-E811-4448-8C0D-187048AB9A38}" srcOrd="4" destOrd="0" presId="urn:microsoft.com/office/officeart/2005/8/layout/vList6"/>
    <dgm:cxn modelId="{82222670-9955-4962-9F9A-4EE13BFF462D}" type="presParOf" srcId="{540B1B6E-E811-4448-8C0D-187048AB9A38}" destId="{A8DB239E-D8C2-4D7B-A6F2-4EF3AE7347B1}" srcOrd="0" destOrd="0" presId="urn:microsoft.com/office/officeart/2005/8/layout/vList6"/>
    <dgm:cxn modelId="{73BD07AA-FE74-4AE7-B1BC-FD2DB29483A8}" type="presParOf" srcId="{540B1B6E-E811-4448-8C0D-187048AB9A38}" destId="{16AE5FB5-3084-436C-8B62-C05F0842FF2D}" srcOrd="1" destOrd="0" presId="urn:microsoft.com/office/officeart/2005/8/layout/vList6"/>
    <dgm:cxn modelId="{DBC17DB7-36A9-4E09-A5EF-9F4C8B8AC0B2}" type="presParOf" srcId="{DA2B9C83-42B2-4054-AB14-E3DBBD3F7B33}" destId="{D15F1090-EDEB-4959-B762-69BA32CCDE4F}" srcOrd="5" destOrd="0" presId="urn:microsoft.com/office/officeart/2005/8/layout/vList6"/>
    <dgm:cxn modelId="{2F5DF658-49FF-48E2-8841-127748AD5EF8}" type="presParOf" srcId="{DA2B9C83-42B2-4054-AB14-E3DBBD3F7B33}" destId="{C2B8D4AA-1562-4E3C-B24B-3FB0E4AF9C94}" srcOrd="6" destOrd="0" presId="urn:microsoft.com/office/officeart/2005/8/layout/vList6"/>
    <dgm:cxn modelId="{50E94EFB-083E-4833-9114-7A416A4CACF2}" type="presParOf" srcId="{C2B8D4AA-1562-4E3C-B24B-3FB0E4AF9C94}" destId="{A90D4B81-2203-4A89-B81D-302896296B5F}" srcOrd="0" destOrd="0" presId="urn:microsoft.com/office/officeart/2005/8/layout/vList6"/>
    <dgm:cxn modelId="{2FA56107-17B8-47DD-A555-68AB7CEF2A9F}" type="presParOf" srcId="{C2B8D4AA-1562-4E3C-B24B-3FB0E4AF9C94}" destId="{1CFE1E5C-B442-42A2-B6A7-1AA4336C444E}" srcOrd="1" destOrd="0" presId="urn:microsoft.com/office/officeart/2005/8/layout/vList6"/>
    <dgm:cxn modelId="{171A9E13-EEE3-44AD-B879-DC0BD5886741}" type="presParOf" srcId="{DA2B9C83-42B2-4054-AB14-E3DBBD3F7B33}" destId="{32376394-7D02-4F9C-9FAB-94BCDF726E50}" srcOrd="7" destOrd="0" presId="urn:microsoft.com/office/officeart/2005/8/layout/vList6"/>
    <dgm:cxn modelId="{36B713B9-2E41-4C9A-B20D-5E117B32E924}" type="presParOf" srcId="{DA2B9C83-42B2-4054-AB14-E3DBBD3F7B33}" destId="{8A3EB571-0198-487E-9CDC-94FB9EE2DA84}" srcOrd="8" destOrd="0" presId="urn:microsoft.com/office/officeart/2005/8/layout/vList6"/>
    <dgm:cxn modelId="{6E7D7243-0B15-435D-B573-4900B69BD3F3}" type="presParOf" srcId="{8A3EB571-0198-487E-9CDC-94FB9EE2DA84}" destId="{4D6DA23F-1CF3-4467-88C5-D2A194CCF2F6}" srcOrd="0" destOrd="0" presId="urn:microsoft.com/office/officeart/2005/8/layout/vList6"/>
    <dgm:cxn modelId="{B1020FEC-A9F7-42F1-AAAE-777CDB1E710C}" type="presParOf" srcId="{8A3EB571-0198-487E-9CDC-94FB9EE2DA84}" destId="{DF3B651E-A19C-4590-89AA-3B9C95C1B747}" srcOrd="1" destOrd="0" presId="urn:microsoft.com/office/officeart/2005/8/layout/vList6"/>
    <dgm:cxn modelId="{2A2E093A-AE49-4EA6-A3E9-78A64518CFD6}" type="presParOf" srcId="{DA2B9C83-42B2-4054-AB14-E3DBBD3F7B33}" destId="{432FCFB4-FD26-4D16-9630-DF6B17BA0263}" srcOrd="9" destOrd="0" presId="urn:microsoft.com/office/officeart/2005/8/layout/vList6"/>
    <dgm:cxn modelId="{8E3EA3B9-9336-4248-A140-E78F8A6A87F1}" type="presParOf" srcId="{DA2B9C83-42B2-4054-AB14-E3DBBD3F7B33}" destId="{F5663DA7-D155-40B6-81E5-CF752E83C831}" srcOrd="10" destOrd="0" presId="urn:microsoft.com/office/officeart/2005/8/layout/vList6"/>
    <dgm:cxn modelId="{912D9FA0-1881-42C8-88EC-3EB7C9D07A6E}" type="presParOf" srcId="{F5663DA7-D155-40B6-81E5-CF752E83C831}" destId="{BC61613E-1DF1-45F9-B562-B411CD72FDAA}" srcOrd="0" destOrd="0" presId="urn:microsoft.com/office/officeart/2005/8/layout/vList6"/>
    <dgm:cxn modelId="{80945ED7-A942-4F45-9A11-0B04B3AF88A8}" type="presParOf" srcId="{F5663DA7-D155-40B6-81E5-CF752E83C831}" destId="{4D8643C2-14A7-44D1-82B6-DF8B888FAD68}"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6F6BFB-E34A-472A-9E16-D1E8C0A9DCD5}"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en-GB"/>
        </a:p>
      </dgm:t>
    </dgm:pt>
    <dgm:pt modelId="{89F414E5-27CB-4974-8874-1EC4FED4109B}">
      <dgm:prSet phldrT="[Text]" custT="1"/>
      <dgm:spPr/>
      <dgm:t>
        <a:bodyPr/>
        <a:lstStyle/>
        <a:p>
          <a:r>
            <a:rPr lang="en-GB" sz="2000" b="1" dirty="0"/>
            <a:t>Simple</a:t>
          </a:r>
        </a:p>
      </dgm:t>
    </dgm:pt>
    <dgm:pt modelId="{DD05B743-1D37-4F3A-8C98-C79CE56809E9}" type="parTrans" cxnId="{0217591E-671A-4DD7-B3BE-1638E6F721FB}">
      <dgm:prSet/>
      <dgm:spPr/>
      <dgm:t>
        <a:bodyPr/>
        <a:lstStyle/>
        <a:p>
          <a:endParaRPr lang="en-GB"/>
        </a:p>
      </dgm:t>
    </dgm:pt>
    <dgm:pt modelId="{6615236A-68F4-4219-984C-9F06EDD6550D}" type="sibTrans" cxnId="{0217591E-671A-4DD7-B3BE-1638E6F721FB}">
      <dgm:prSet/>
      <dgm:spPr/>
      <dgm:t>
        <a:bodyPr/>
        <a:lstStyle/>
        <a:p>
          <a:endParaRPr lang="en-GB"/>
        </a:p>
      </dgm:t>
    </dgm:pt>
    <dgm:pt modelId="{88865D50-AF2F-464A-9851-EF4853BA9F63}">
      <dgm:prSet phldrT="[Text]" custT="1"/>
      <dgm:spPr/>
      <dgm:t>
        <a:bodyPr/>
        <a:lstStyle/>
        <a:p>
          <a:r>
            <a:rPr lang="en-GB" sz="2000" b="1" dirty="0"/>
            <a:t>List</a:t>
          </a:r>
        </a:p>
      </dgm:t>
    </dgm:pt>
    <dgm:pt modelId="{094ECF30-37C6-47BE-A674-08B68B7EF052}" type="parTrans" cxnId="{9379D7F7-0A20-497E-AC6D-B7F8F5B680EB}">
      <dgm:prSet/>
      <dgm:spPr/>
      <dgm:t>
        <a:bodyPr/>
        <a:lstStyle/>
        <a:p>
          <a:endParaRPr lang="en-GB"/>
        </a:p>
      </dgm:t>
    </dgm:pt>
    <dgm:pt modelId="{429FB6F6-539A-4F78-8F50-013D4E10F274}" type="sibTrans" cxnId="{9379D7F7-0A20-497E-AC6D-B7F8F5B680EB}">
      <dgm:prSet/>
      <dgm:spPr/>
      <dgm:t>
        <a:bodyPr/>
        <a:lstStyle/>
        <a:p>
          <a:endParaRPr lang="en-GB"/>
        </a:p>
      </dgm:t>
    </dgm:pt>
    <dgm:pt modelId="{26B752DD-0E00-4147-B158-25F281F2A07D}">
      <dgm:prSet phldrT="[Text]" custT="1"/>
      <dgm:spPr/>
      <dgm:t>
        <a:bodyPr/>
        <a:lstStyle/>
        <a:p>
          <a:r>
            <a:rPr lang="en-GB" sz="2000" b="1" dirty="0"/>
            <a:t>Hierarchical</a:t>
          </a:r>
        </a:p>
      </dgm:t>
    </dgm:pt>
    <dgm:pt modelId="{3A0FEBFF-F55B-4B05-AA3E-9985091EC690}" type="parTrans" cxnId="{89C3A369-5566-40E1-AD5D-ED2101277D32}">
      <dgm:prSet/>
      <dgm:spPr/>
      <dgm:t>
        <a:bodyPr/>
        <a:lstStyle/>
        <a:p>
          <a:endParaRPr lang="en-GB"/>
        </a:p>
      </dgm:t>
    </dgm:pt>
    <dgm:pt modelId="{5546D643-8FA6-41E2-A024-2DD9AEF2375E}" type="sibTrans" cxnId="{89C3A369-5566-40E1-AD5D-ED2101277D32}">
      <dgm:prSet/>
      <dgm:spPr/>
      <dgm:t>
        <a:bodyPr/>
        <a:lstStyle/>
        <a:p>
          <a:endParaRPr lang="en-GB"/>
        </a:p>
      </dgm:t>
    </dgm:pt>
    <dgm:pt modelId="{8EFB4E13-5520-405C-BA16-A5637BB40AD9}">
      <dgm:prSet phldrT="[Text]" custT="1"/>
      <dgm:spPr/>
      <dgm:t>
        <a:bodyPr/>
        <a:lstStyle/>
        <a:p>
          <a:r>
            <a:rPr lang="en-GB" sz="2000" b="1" dirty="0"/>
            <a:t>Composite</a:t>
          </a:r>
        </a:p>
      </dgm:t>
    </dgm:pt>
    <dgm:pt modelId="{070AF54D-050B-4F95-B2BE-A069BAAC7082}" type="parTrans" cxnId="{4941F151-E46D-468C-B89C-7AC41374455E}">
      <dgm:prSet/>
      <dgm:spPr/>
      <dgm:t>
        <a:bodyPr/>
        <a:lstStyle/>
        <a:p>
          <a:endParaRPr lang="en-GB"/>
        </a:p>
      </dgm:t>
    </dgm:pt>
    <dgm:pt modelId="{2408CFC8-C0BA-42C4-8A10-90D334954DEB}" type="sibTrans" cxnId="{4941F151-E46D-468C-B89C-7AC41374455E}">
      <dgm:prSet/>
      <dgm:spPr/>
      <dgm:t>
        <a:bodyPr/>
        <a:lstStyle/>
        <a:p>
          <a:endParaRPr lang="en-GB"/>
        </a:p>
      </dgm:t>
    </dgm:pt>
    <dgm:pt modelId="{D14C68E1-1360-4BD5-93D5-3B6005587FF4}" type="pres">
      <dgm:prSet presAssocID="{A76F6BFB-E34A-472A-9E16-D1E8C0A9DCD5}" presName="Name0" presStyleCnt="0">
        <dgm:presLayoutVars>
          <dgm:dir/>
        </dgm:presLayoutVars>
      </dgm:prSet>
      <dgm:spPr/>
    </dgm:pt>
    <dgm:pt modelId="{A4B08E4F-0AC9-4F2C-9D64-166F8735FF2C}" type="pres">
      <dgm:prSet presAssocID="{89F414E5-27CB-4974-8874-1EC4FED4109B}" presName="composite" presStyleCnt="0"/>
      <dgm:spPr/>
    </dgm:pt>
    <dgm:pt modelId="{C1E098F0-0C92-4A07-8519-9A3A6F39CD39}" type="pres">
      <dgm:prSet presAssocID="{89F414E5-27CB-4974-8874-1EC4FED4109B}" presName="rect2" presStyleLbl="revTx" presStyleIdx="0" presStyleCnt="4" custLinFactX="-74250" custLinFactY="-137790" custLinFactNeighborX="-100000" custLinFactNeighborY="-200000">
        <dgm:presLayoutVars>
          <dgm:bulletEnabled val="1"/>
        </dgm:presLayoutVars>
      </dgm:prSet>
      <dgm:spPr/>
    </dgm:pt>
    <dgm:pt modelId="{8DDD6FE9-16DB-472C-85A4-FF3B5836D464}" type="pres">
      <dgm:prSet presAssocID="{89F414E5-27CB-4974-8874-1EC4FED4109B}" presName="rect1" presStyleLbl="alignImgPlace1" presStyleIdx="0" presStyleCnt="4" custScaleX="277410" custLinFactNeighborX="-41374" custLinFactNeighborY="-34529"/>
      <dgm:spPr>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pt>
    <dgm:pt modelId="{D4D37A9B-3C34-4D3D-B658-F5A615BB0B05}" type="pres">
      <dgm:prSet presAssocID="{6615236A-68F4-4219-984C-9F06EDD6550D}" presName="sibTrans" presStyleCnt="0"/>
      <dgm:spPr/>
    </dgm:pt>
    <dgm:pt modelId="{5FF497A2-9520-455E-9B7E-B898FEE0265E}" type="pres">
      <dgm:prSet presAssocID="{88865D50-AF2F-464A-9851-EF4853BA9F63}" presName="composite" presStyleCnt="0"/>
      <dgm:spPr/>
    </dgm:pt>
    <dgm:pt modelId="{9C49AD79-926A-4777-8B15-864393591039}" type="pres">
      <dgm:prSet presAssocID="{88865D50-AF2F-464A-9851-EF4853BA9F63}" presName="rect2" presStyleLbl="revTx" presStyleIdx="1" presStyleCnt="4" custLinFactX="-19875" custLinFactY="-135043" custLinFactNeighborX="-100000" custLinFactNeighborY="-200000">
        <dgm:presLayoutVars>
          <dgm:bulletEnabled val="1"/>
        </dgm:presLayoutVars>
      </dgm:prSet>
      <dgm:spPr/>
    </dgm:pt>
    <dgm:pt modelId="{841CC812-A88A-49E5-AF2C-4D0AF708E6C6}" type="pres">
      <dgm:prSet presAssocID="{88865D50-AF2F-464A-9851-EF4853BA9F63}" presName="rect1" presStyleLbl="alignImgPlace1" presStyleIdx="1" presStyleCnt="4" custScaleX="306251" custLinFactNeighborX="26474" custLinFactNeighborY="-44906"/>
      <dgm:spPr>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dgm:spPr>
    </dgm:pt>
    <dgm:pt modelId="{D2419B0B-09A1-4D5D-926C-9E9A9CBB1850}" type="pres">
      <dgm:prSet presAssocID="{429FB6F6-539A-4F78-8F50-013D4E10F274}" presName="sibTrans" presStyleCnt="0"/>
      <dgm:spPr/>
    </dgm:pt>
    <dgm:pt modelId="{2A38D9EE-D682-476B-8967-2B2C27BBAFB3}" type="pres">
      <dgm:prSet presAssocID="{26B752DD-0E00-4147-B158-25F281F2A07D}" presName="composite" presStyleCnt="0"/>
      <dgm:spPr/>
    </dgm:pt>
    <dgm:pt modelId="{92258386-A0B5-4F82-800D-52EB84E06F24}" type="pres">
      <dgm:prSet presAssocID="{26B752DD-0E00-4147-B158-25F281F2A07D}" presName="rect2" presStyleLbl="revTx" presStyleIdx="2" presStyleCnt="4" custLinFactX="-45827" custLinFactNeighborX="-100000" custLinFactNeighborY="13549">
        <dgm:presLayoutVars>
          <dgm:bulletEnabled val="1"/>
        </dgm:presLayoutVars>
      </dgm:prSet>
      <dgm:spPr/>
    </dgm:pt>
    <dgm:pt modelId="{679289E0-1A98-4A73-9831-4BA9DB3B8044}" type="pres">
      <dgm:prSet presAssocID="{26B752DD-0E00-4147-B158-25F281F2A07D}" presName="rect1" presStyleLbl="alignImgPlace1" presStyleIdx="2" presStyleCnt="4" custScaleX="397120" custLinFactNeighborY="24308"/>
      <dgm:spPr>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dgm:spPr>
    </dgm:pt>
    <dgm:pt modelId="{E0F9130C-43CA-4552-B8A4-2C682BE37B44}" type="pres">
      <dgm:prSet presAssocID="{5546D643-8FA6-41E2-A024-2DD9AEF2375E}" presName="sibTrans" presStyleCnt="0"/>
      <dgm:spPr/>
    </dgm:pt>
    <dgm:pt modelId="{5515BE33-5334-42E6-AAB2-FA8BA256C0BF}" type="pres">
      <dgm:prSet presAssocID="{8EFB4E13-5520-405C-BA16-A5637BB40AD9}" presName="composite" presStyleCnt="0"/>
      <dgm:spPr/>
    </dgm:pt>
    <dgm:pt modelId="{4C267363-183D-41C9-AF41-7EE91DAAF0ED}" type="pres">
      <dgm:prSet presAssocID="{8EFB4E13-5520-405C-BA16-A5637BB40AD9}" presName="rect2" presStyleLbl="revTx" presStyleIdx="3" presStyleCnt="4" custLinFactX="-45415" custLinFactNeighborX="-100000" custLinFactNeighborY="21961">
        <dgm:presLayoutVars>
          <dgm:bulletEnabled val="1"/>
        </dgm:presLayoutVars>
      </dgm:prSet>
      <dgm:spPr/>
    </dgm:pt>
    <dgm:pt modelId="{6BCF3404-45BA-4F6A-B90C-5054AF397BEA}" type="pres">
      <dgm:prSet presAssocID="{8EFB4E13-5520-405C-BA16-A5637BB40AD9}" presName="rect1" presStyleLbl="alignImgPlace1" presStyleIdx="3" presStyleCnt="4" custScaleX="396797" custLinFactNeighborX="-1038" custLinFactNeighborY="24308"/>
      <dgm:spPr>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dgm:spPr>
    </dgm:pt>
  </dgm:ptLst>
  <dgm:cxnLst>
    <dgm:cxn modelId="{1E9C9712-E9DA-4AF5-B3F2-21719044E025}" type="presOf" srcId="{A76F6BFB-E34A-472A-9E16-D1E8C0A9DCD5}" destId="{D14C68E1-1360-4BD5-93D5-3B6005587FF4}" srcOrd="0" destOrd="0" presId="urn:microsoft.com/office/officeart/2008/layout/PictureGrid"/>
    <dgm:cxn modelId="{0A1D7B18-08DB-42B4-8B5A-FC7338F57307}" type="presOf" srcId="{88865D50-AF2F-464A-9851-EF4853BA9F63}" destId="{9C49AD79-926A-4777-8B15-864393591039}" srcOrd="0" destOrd="0" presId="urn:microsoft.com/office/officeart/2008/layout/PictureGrid"/>
    <dgm:cxn modelId="{0217591E-671A-4DD7-B3BE-1638E6F721FB}" srcId="{A76F6BFB-E34A-472A-9E16-D1E8C0A9DCD5}" destId="{89F414E5-27CB-4974-8874-1EC4FED4109B}" srcOrd="0" destOrd="0" parTransId="{DD05B743-1D37-4F3A-8C98-C79CE56809E9}" sibTransId="{6615236A-68F4-4219-984C-9F06EDD6550D}"/>
    <dgm:cxn modelId="{89C3A369-5566-40E1-AD5D-ED2101277D32}" srcId="{A76F6BFB-E34A-472A-9E16-D1E8C0A9DCD5}" destId="{26B752DD-0E00-4147-B158-25F281F2A07D}" srcOrd="2" destOrd="0" parTransId="{3A0FEBFF-F55B-4B05-AA3E-9985091EC690}" sibTransId="{5546D643-8FA6-41E2-A024-2DD9AEF2375E}"/>
    <dgm:cxn modelId="{4941F151-E46D-468C-B89C-7AC41374455E}" srcId="{A76F6BFB-E34A-472A-9E16-D1E8C0A9DCD5}" destId="{8EFB4E13-5520-405C-BA16-A5637BB40AD9}" srcOrd="3" destOrd="0" parTransId="{070AF54D-050B-4F95-B2BE-A069BAAC7082}" sibTransId="{2408CFC8-C0BA-42C4-8A10-90D334954DEB}"/>
    <dgm:cxn modelId="{79B5D776-4457-4FE0-9BA2-7F352F45DDEE}" type="presOf" srcId="{8EFB4E13-5520-405C-BA16-A5637BB40AD9}" destId="{4C267363-183D-41C9-AF41-7EE91DAAF0ED}" srcOrd="0" destOrd="0" presId="urn:microsoft.com/office/officeart/2008/layout/PictureGrid"/>
    <dgm:cxn modelId="{C0D173C4-564C-4986-8621-2DC5E9350B61}" type="presOf" srcId="{26B752DD-0E00-4147-B158-25F281F2A07D}" destId="{92258386-A0B5-4F82-800D-52EB84E06F24}" srcOrd="0" destOrd="0" presId="urn:microsoft.com/office/officeart/2008/layout/PictureGrid"/>
    <dgm:cxn modelId="{29938AE9-3DD3-4F33-B5DD-67EBD61247D9}" type="presOf" srcId="{89F414E5-27CB-4974-8874-1EC4FED4109B}" destId="{C1E098F0-0C92-4A07-8519-9A3A6F39CD39}" srcOrd="0" destOrd="0" presId="urn:microsoft.com/office/officeart/2008/layout/PictureGrid"/>
    <dgm:cxn modelId="{9379D7F7-0A20-497E-AC6D-B7F8F5B680EB}" srcId="{A76F6BFB-E34A-472A-9E16-D1E8C0A9DCD5}" destId="{88865D50-AF2F-464A-9851-EF4853BA9F63}" srcOrd="1" destOrd="0" parTransId="{094ECF30-37C6-47BE-A674-08B68B7EF052}" sibTransId="{429FB6F6-539A-4F78-8F50-013D4E10F274}"/>
    <dgm:cxn modelId="{50CF867E-B94F-441B-9113-332ED2D46787}" type="presParOf" srcId="{D14C68E1-1360-4BD5-93D5-3B6005587FF4}" destId="{A4B08E4F-0AC9-4F2C-9D64-166F8735FF2C}" srcOrd="0" destOrd="0" presId="urn:microsoft.com/office/officeart/2008/layout/PictureGrid"/>
    <dgm:cxn modelId="{B470F4A4-4A84-4065-8ED3-88DE1E042154}" type="presParOf" srcId="{A4B08E4F-0AC9-4F2C-9D64-166F8735FF2C}" destId="{C1E098F0-0C92-4A07-8519-9A3A6F39CD39}" srcOrd="0" destOrd="0" presId="urn:microsoft.com/office/officeart/2008/layout/PictureGrid"/>
    <dgm:cxn modelId="{ED0B8F0F-EAF6-4F25-834E-7BD556B710EE}" type="presParOf" srcId="{A4B08E4F-0AC9-4F2C-9D64-166F8735FF2C}" destId="{8DDD6FE9-16DB-472C-85A4-FF3B5836D464}" srcOrd="1" destOrd="0" presId="urn:microsoft.com/office/officeart/2008/layout/PictureGrid"/>
    <dgm:cxn modelId="{3A0CC258-F26C-44A8-ABB9-FE0C830A96D1}" type="presParOf" srcId="{D14C68E1-1360-4BD5-93D5-3B6005587FF4}" destId="{D4D37A9B-3C34-4D3D-B658-F5A615BB0B05}" srcOrd="1" destOrd="0" presId="urn:microsoft.com/office/officeart/2008/layout/PictureGrid"/>
    <dgm:cxn modelId="{876454E1-CBE5-4B70-917C-D1A672A37FC7}" type="presParOf" srcId="{D14C68E1-1360-4BD5-93D5-3B6005587FF4}" destId="{5FF497A2-9520-455E-9B7E-B898FEE0265E}" srcOrd="2" destOrd="0" presId="urn:microsoft.com/office/officeart/2008/layout/PictureGrid"/>
    <dgm:cxn modelId="{721948D6-CF9F-4CA5-8A36-F2BCCAF31E8E}" type="presParOf" srcId="{5FF497A2-9520-455E-9B7E-B898FEE0265E}" destId="{9C49AD79-926A-4777-8B15-864393591039}" srcOrd="0" destOrd="0" presId="urn:microsoft.com/office/officeart/2008/layout/PictureGrid"/>
    <dgm:cxn modelId="{F552D6BC-33D5-4DD8-A544-BE476F7A6A62}" type="presParOf" srcId="{5FF497A2-9520-455E-9B7E-B898FEE0265E}" destId="{841CC812-A88A-49E5-AF2C-4D0AF708E6C6}" srcOrd="1" destOrd="0" presId="urn:microsoft.com/office/officeart/2008/layout/PictureGrid"/>
    <dgm:cxn modelId="{3D475D93-13D0-46CA-9270-743832A2CA20}" type="presParOf" srcId="{D14C68E1-1360-4BD5-93D5-3B6005587FF4}" destId="{D2419B0B-09A1-4D5D-926C-9E9A9CBB1850}" srcOrd="3" destOrd="0" presId="urn:microsoft.com/office/officeart/2008/layout/PictureGrid"/>
    <dgm:cxn modelId="{728C09FA-A677-4DCB-AFF9-BE60AC3B6BC2}" type="presParOf" srcId="{D14C68E1-1360-4BD5-93D5-3B6005587FF4}" destId="{2A38D9EE-D682-476B-8967-2B2C27BBAFB3}" srcOrd="4" destOrd="0" presId="urn:microsoft.com/office/officeart/2008/layout/PictureGrid"/>
    <dgm:cxn modelId="{12A84D72-48DC-4643-9142-85F447DA0F34}" type="presParOf" srcId="{2A38D9EE-D682-476B-8967-2B2C27BBAFB3}" destId="{92258386-A0B5-4F82-800D-52EB84E06F24}" srcOrd="0" destOrd="0" presId="urn:microsoft.com/office/officeart/2008/layout/PictureGrid"/>
    <dgm:cxn modelId="{A20ADE4B-6E9F-4A57-9293-C68500EEE88A}" type="presParOf" srcId="{2A38D9EE-D682-476B-8967-2B2C27BBAFB3}" destId="{679289E0-1A98-4A73-9831-4BA9DB3B8044}" srcOrd="1" destOrd="0" presId="urn:microsoft.com/office/officeart/2008/layout/PictureGrid"/>
    <dgm:cxn modelId="{8921895C-4832-4208-860E-531E41AFDE5D}" type="presParOf" srcId="{D14C68E1-1360-4BD5-93D5-3B6005587FF4}" destId="{E0F9130C-43CA-4552-B8A4-2C682BE37B44}" srcOrd="5" destOrd="0" presId="urn:microsoft.com/office/officeart/2008/layout/PictureGrid"/>
    <dgm:cxn modelId="{BA7FD976-C4FF-49D5-948E-0BE83655AE0B}" type="presParOf" srcId="{D14C68E1-1360-4BD5-93D5-3B6005587FF4}" destId="{5515BE33-5334-42E6-AAB2-FA8BA256C0BF}" srcOrd="6" destOrd="0" presId="urn:microsoft.com/office/officeart/2008/layout/PictureGrid"/>
    <dgm:cxn modelId="{29F8513B-A77E-4FF9-91F1-D7030939684E}" type="presParOf" srcId="{5515BE33-5334-42E6-AAB2-FA8BA256C0BF}" destId="{4C267363-183D-41C9-AF41-7EE91DAAF0ED}" srcOrd="0" destOrd="0" presId="urn:microsoft.com/office/officeart/2008/layout/PictureGrid"/>
    <dgm:cxn modelId="{3E7C3BA3-9ED8-4C59-98DE-31A4D2F3991A}" type="presParOf" srcId="{5515BE33-5334-42E6-AAB2-FA8BA256C0BF}" destId="{6BCF3404-45BA-4F6A-B90C-5054AF397BEA}" srcOrd="1" destOrd="0" presId="urn:microsoft.com/office/officeart/2008/layout/PictureGri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71B95-C22B-4844-B5CC-DF951EB93DE9}">
      <dsp:nvSpPr>
        <dsp:cNvPr id="0" name=""/>
        <dsp:cNvSpPr/>
      </dsp:nvSpPr>
      <dsp:spPr>
        <a:xfrm>
          <a:off x="182879"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Pre-built Domain</a:t>
          </a:r>
        </a:p>
      </dsp:txBody>
      <dsp:txXfrm>
        <a:off x="812799" y="985762"/>
        <a:ext cx="2600960" cy="3447142"/>
      </dsp:txXfrm>
    </dsp:sp>
    <dsp:sp modelId="{4BBFECEF-E1EE-4610-8C41-C7611A6182BC}">
      <dsp:nvSpPr>
        <dsp:cNvPr id="0" name=""/>
        <dsp:cNvSpPr/>
      </dsp:nvSpPr>
      <dsp:spPr>
        <a:xfrm>
          <a:off x="3021139" y="459226"/>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Custom Domain</a:t>
          </a:r>
        </a:p>
      </dsp:txBody>
      <dsp:txXfrm>
        <a:off x="4301299" y="991175"/>
        <a:ext cx="2600960" cy="34471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7712BE-927E-4686-A6FC-5B302394988C}">
      <dsp:nvSpPr>
        <dsp:cNvPr id="0" name=""/>
        <dsp:cNvSpPr/>
      </dsp:nvSpPr>
      <dsp:spPr>
        <a:xfrm>
          <a:off x="1711212" y="606"/>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102001"/>
        <a:ext cx="9192124" cy="608367"/>
      </dsp:txXfrm>
    </dsp:sp>
    <dsp:sp modelId="{C666B548-539D-48CC-9978-19DFCB85A75A}">
      <dsp:nvSpPr>
        <dsp:cNvPr id="0" name=""/>
        <dsp:cNvSpPr/>
      </dsp:nvSpPr>
      <dsp:spPr>
        <a:xfrm>
          <a:off x="193993" y="62640"/>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t>One-Turn FAQ</a:t>
          </a:r>
          <a:endParaRPr lang="en-US" sz="1300" b="0" kern="1200" dirty="0"/>
        </a:p>
      </dsp:txBody>
      <dsp:txXfrm>
        <a:off x="227534" y="96181"/>
        <a:ext cx="1450137" cy="620007"/>
      </dsp:txXfrm>
    </dsp:sp>
    <dsp:sp modelId="{2D160B43-7538-4F0A-BA8C-C1070175717C}">
      <dsp:nvSpPr>
        <dsp:cNvPr id="0" name=""/>
        <dsp:cNvSpPr/>
      </dsp:nvSpPr>
      <dsp:spPr>
        <a:xfrm>
          <a:off x="1711212" y="880472"/>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981867"/>
        <a:ext cx="9192124" cy="608367"/>
      </dsp:txXfrm>
    </dsp:sp>
    <dsp:sp modelId="{524E2A0A-A2A8-468E-AB1A-EE9E3CF4C53A}">
      <dsp:nvSpPr>
        <dsp:cNvPr id="0" name=""/>
        <dsp:cNvSpPr/>
      </dsp:nvSpPr>
      <dsp:spPr>
        <a:xfrm>
          <a:off x="193993" y="942506"/>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Intelligent Notification</a:t>
          </a:r>
        </a:p>
      </dsp:txBody>
      <dsp:txXfrm>
        <a:off x="227534" y="976047"/>
        <a:ext cx="1450137" cy="620007"/>
      </dsp:txXfrm>
    </dsp:sp>
    <dsp:sp modelId="{16AE5FB5-3084-436C-8B62-C05F0842FF2D}">
      <dsp:nvSpPr>
        <dsp:cNvPr id="0" name=""/>
        <dsp:cNvSpPr/>
      </dsp:nvSpPr>
      <dsp:spPr>
        <a:xfrm>
          <a:off x="1711212" y="1760338"/>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1861733"/>
        <a:ext cx="9192124" cy="608367"/>
      </dsp:txXfrm>
    </dsp:sp>
    <dsp:sp modelId="{A8DB239E-D8C2-4D7B-A6F2-4EF3AE7347B1}">
      <dsp:nvSpPr>
        <dsp:cNvPr id="0" name=""/>
        <dsp:cNvSpPr/>
      </dsp:nvSpPr>
      <dsp:spPr>
        <a:xfrm>
          <a:off x="193993" y="1822372"/>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One-Turn Intelligent Response</a:t>
          </a:r>
        </a:p>
      </dsp:txBody>
      <dsp:txXfrm>
        <a:off x="227534" y="1855913"/>
        <a:ext cx="1450137" cy="620007"/>
      </dsp:txXfrm>
    </dsp:sp>
    <dsp:sp modelId="{1CFE1E5C-B442-42A2-B6A7-1AA4336C444E}">
      <dsp:nvSpPr>
        <dsp:cNvPr id="0" name=""/>
        <dsp:cNvSpPr/>
      </dsp:nvSpPr>
      <dsp:spPr>
        <a:xfrm>
          <a:off x="1711212" y="2640204"/>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2741599"/>
        <a:ext cx="9192124" cy="608367"/>
      </dsp:txXfrm>
    </dsp:sp>
    <dsp:sp modelId="{A90D4B81-2203-4A89-B81D-302896296B5F}">
      <dsp:nvSpPr>
        <dsp:cNvPr id="0" name=""/>
        <dsp:cNvSpPr/>
      </dsp:nvSpPr>
      <dsp:spPr>
        <a:xfrm>
          <a:off x="193993" y="2702238"/>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Contextual Guided Assistance</a:t>
          </a:r>
        </a:p>
      </dsp:txBody>
      <dsp:txXfrm>
        <a:off x="227534" y="2735779"/>
        <a:ext cx="1450137" cy="620007"/>
      </dsp:txXfrm>
    </dsp:sp>
    <dsp:sp modelId="{DF3B651E-A19C-4590-89AA-3B9C95C1B747}">
      <dsp:nvSpPr>
        <dsp:cNvPr id="0" name=""/>
        <dsp:cNvSpPr/>
      </dsp:nvSpPr>
      <dsp:spPr>
        <a:xfrm>
          <a:off x="1711212" y="3520070"/>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3621465"/>
        <a:ext cx="9192124" cy="608367"/>
      </dsp:txXfrm>
    </dsp:sp>
    <dsp:sp modelId="{4D6DA23F-1CF3-4467-88C5-D2A194CCF2F6}">
      <dsp:nvSpPr>
        <dsp:cNvPr id="0" name=""/>
        <dsp:cNvSpPr/>
      </dsp:nvSpPr>
      <dsp:spPr>
        <a:xfrm>
          <a:off x="193993" y="3582104"/>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Multi-Turn Process Guidance</a:t>
          </a:r>
        </a:p>
      </dsp:txBody>
      <dsp:txXfrm>
        <a:off x="227534" y="3615645"/>
        <a:ext cx="1450137" cy="620007"/>
      </dsp:txXfrm>
    </dsp:sp>
    <dsp:sp modelId="{4D8643C2-14A7-44D1-82B6-DF8B888FAD68}">
      <dsp:nvSpPr>
        <dsp:cNvPr id="0" name=""/>
        <dsp:cNvSpPr/>
      </dsp:nvSpPr>
      <dsp:spPr>
        <a:xfrm>
          <a:off x="1707312" y="4399936"/>
          <a:ext cx="9505591"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07312" y="4501331"/>
        <a:ext cx="9201407" cy="608367"/>
      </dsp:txXfrm>
    </dsp:sp>
    <dsp:sp modelId="{BC61613E-1DF1-45F9-B562-B411CD72FDAA}">
      <dsp:nvSpPr>
        <dsp:cNvPr id="0" name=""/>
        <dsp:cNvSpPr/>
      </dsp:nvSpPr>
      <dsp:spPr>
        <a:xfrm>
          <a:off x="188610" y="4461970"/>
          <a:ext cx="1518702"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Multi-Turn Conversational Task Completion</a:t>
          </a:r>
        </a:p>
      </dsp:txBody>
      <dsp:txXfrm>
        <a:off x="222151" y="4495511"/>
        <a:ext cx="1451620" cy="6200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E098F0-0C92-4A07-8519-9A3A6F39CD39}">
      <dsp:nvSpPr>
        <dsp:cNvPr id="0" name=""/>
        <dsp:cNvSpPr/>
      </dsp:nvSpPr>
      <dsp:spPr>
        <a:xfrm>
          <a:off x="294690" y="122489"/>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Simple</a:t>
          </a:r>
        </a:p>
      </dsp:txBody>
      <dsp:txXfrm>
        <a:off x="294690" y="122489"/>
        <a:ext cx="1489760" cy="223464"/>
      </dsp:txXfrm>
    </dsp:sp>
    <dsp:sp modelId="{8DDD6FE9-16DB-472C-85A4-FF3B5836D464}">
      <dsp:nvSpPr>
        <dsp:cNvPr id="0" name=""/>
        <dsp:cNvSpPr/>
      </dsp:nvSpPr>
      <dsp:spPr>
        <a:xfrm>
          <a:off x="952733" y="630685"/>
          <a:ext cx="4132745" cy="148976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C49AD79-926A-4777-8B15-864393591039}">
      <dsp:nvSpPr>
        <dsp:cNvPr id="0" name=""/>
        <dsp:cNvSpPr/>
      </dsp:nvSpPr>
      <dsp:spPr>
        <a:xfrm>
          <a:off x="5609805" y="12862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List</a:t>
          </a:r>
        </a:p>
      </dsp:txBody>
      <dsp:txXfrm>
        <a:off x="5609805" y="128628"/>
        <a:ext cx="1489760" cy="223464"/>
      </dsp:txXfrm>
    </dsp:sp>
    <dsp:sp modelId="{841CC812-A88A-49E5-AF2C-4D0AF708E6C6}">
      <dsp:nvSpPr>
        <dsp:cNvPr id="0" name=""/>
        <dsp:cNvSpPr/>
      </dsp:nvSpPr>
      <dsp:spPr>
        <a:xfrm>
          <a:off x="6253731" y="476092"/>
          <a:ext cx="4562407" cy="148976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258386-A0B5-4F82-800D-52EB84E06F24}">
      <dsp:nvSpPr>
        <dsp:cNvPr id="0" name=""/>
        <dsp:cNvSpPr/>
      </dsp:nvSpPr>
      <dsp:spPr>
        <a:xfrm>
          <a:off x="43666" y="281409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Hierarchical</a:t>
          </a:r>
        </a:p>
      </dsp:txBody>
      <dsp:txXfrm>
        <a:off x="43666" y="2814098"/>
        <a:ext cx="1489760" cy="223464"/>
      </dsp:txXfrm>
    </dsp:sp>
    <dsp:sp modelId="{679289E0-1A98-4A73-9831-4BA9DB3B8044}">
      <dsp:nvSpPr>
        <dsp:cNvPr id="0" name=""/>
        <dsp:cNvSpPr/>
      </dsp:nvSpPr>
      <dsp:spPr>
        <a:xfrm>
          <a:off x="2951" y="3413708"/>
          <a:ext cx="5916138" cy="148976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C267363-183D-41C9-AF41-7EE91DAAF0ED}">
      <dsp:nvSpPr>
        <dsp:cNvPr id="0" name=""/>
        <dsp:cNvSpPr/>
      </dsp:nvSpPr>
      <dsp:spPr>
        <a:xfrm>
          <a:off x="6121016" y="2832896"/>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Composite</a:t>
          </a:r>
        </a:p>
      </dsp:txBody>
      <dsp:txXfrm>
        <a:off x="6121016" y="2832896"/>
        <a:ext cx="1489760" cy="223464"/>
      </dsp:txXfrm>
    </dsp:sp>
    <dsp:sp modelId="{6BCF3404-45BA-4F6A-B90C-5054AF397BEA}">
      <dsp:nvSpPr>
        <dsp:cNvPr id="0" name=""/>
        <dsp:cNvSpPr/>
      </dsp:nvSpPr>
      <dsp:spPr>
        <a:xfrm>
          <a:off x="6061105" y="3413708"/>
          <a:ext cx="5911326" cy="1489760"/>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g>
</file>

<file path=ppt/media/image11.png>
</file>

<file path=ppt/media/image12.png>
</file>

<file path=ppt/media/image13.png>
</file>

<file path=ppt/media/image14.png>
</file>

<file path=ppt/media/image15.png>
</file>

<file path=ppt/media/image16.png>
</file>

<file path=ppt/media/image3.jpg>
</file>

<file path=ppt/media/image4.png>
</file>

<file path=ppt/media/image5.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6/28/2018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dirty="0"/>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github.com/Microsoft/Recognizers-Text/tree/master/Specs" TargetMode="External"/><Relationship Id="rId3" Type="http://schemas.openxmlformats.org/officeDocument/2006/relationships/hyperlink" Target="https://docs.microsoft.com/en-us/azure/cognitive-services/LUIS/luis-concept-entity-types" TargetMode="External"/><Relationship Id="rId7" Type="http://schemas.openxmlformats.org/officeDocument/2006/relationships/hyperlink" Target="https://github.com/Microsoft/Recognizers-Text"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docs.microsoft.com/en-us/azure/cognitive-services/LUIS/label-suggested-utterances" TargetMode="External"/><Relationship Id="rId5" Type="http://schemas.openxmlformats.org/officeDocument/2006/relationships/hyperlink" Target="https://docs.microsoft.com/en-us/azure/cognitive-services/LUIS/luis-concept-test#endpoint-testing" TargetMode="External"/><Relationship Id="rId4" Type="http://schemas.openxmlformats.org/officeDocument/2006/relationships/hyperlink" Target="https://docs.microsoft.com/en-us/azure/cognitive-services/LUIS/pre-builtentities"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ocs.microsoft.com/en-us/azure/cognitive-services/LUIS/add-example-utterances"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docs.microsoft.com/en-us/azure/bot-service/bot-service-debug-emulator?view=azure-bot-service-4.0" TargetMode="External"/><Relationship Id="rId5" Type="http://schemas.openxmlformats.org/officeDocument/2006/relationships/hyperlink" Target="https://github.com/Microsoft/botbuilder-tools/tree/master/Chatdown" TargetMode="External"/><Relationship Id="rId4" Type="http://schemas.openxmlformats.org/officeDocument/2006/relationships/hyperlink" Target="https://docs.microsoft.com/azure/cognitive-services/bing-spell-check/proof-text"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microsoft.com/en-us/azure/cognitive-services/LUIS/luis-glossary#endpoint"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docs.microsoft.com/en-us/azure/cognitive-services/LUIS/label-suggested-utterances"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s://docs.microsoft.com/en-us/azure/cognitive-services/LUIS/label-suggested-utterances" TargetMode="External"/><Relationship Id="rId3" Type="http://schemas.openxmlformats.org/officeDocument/2006/relationships/hyperlink" Target="https://azure.microsoft.com/pricing/details/cognitive-services/language-understanding-intelligent-services/" TargetMode="External"/><Relationship Id="rId7" Type="http://schemas.openxmlformats.org/officeDocument/2006/relationships/hyperlink" Target="https://westus.dev.cognitive.microsoft.com/docs/services/5890b47c39e2bb17b84a55ff/operations/5890b47c39e2bb052c5b9c09"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westus.dev.cognitive.microsoft.com/docs/services/5890b47c39e2bb17b84a55ff/operations/5890b47c39e2bb052c5b9c08" TargetMode="External"/><Relationship Id="rId5" Type="http://schemas.openxmlformats.org/officeDocument/2006/relationships/hyperlink" Target="https://docs.microsoft.com/en-us/azure/cognitive-services/LUIS/luis-reference-regions" TargetMode="External"/><Relationship Id="rId4" Type="http://schemas.openxmlformats.org/officeDocument/2006/relationships/hyperlink" Target="https://docs.microsoft.com/en-us/azure/cognitive-services/LUIS/luis-tutorial-bot-csharp-appinsights"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Microsoft/botbuilder-tools/tree/master/Ludow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session is brought to you by the AI Engineering team.</a:t>
            </a:r>
          </a:p>
        </p:txBody>
      </p:sp>
      <p:sp>
        <p:nvSpPr>
          <p:cNvPr id="4" name="Slide Number Placeholder 3"/>
          <p:cNvSpPr>
            <a:spLocks noGrp="1"/>
          </p:cNvSpPr>
          <p:nvPr>
            <p:ph type="sldNum" sz="quarter" idx="10"/>
          </p:nvPr>
        </p:nvSpPr>
        <p:spPr/>
        <p:txBody>
          <a:bodyPr/>
          <a:lstStyle/>
          <a:p>
            <a:fld id="{995F1828-DED3-4B3E-946D-FF38F1AA00F0}" type="slidenum">
              <a:rPr lang="en-US" smtClean="0"/>
              <a:t>1</a:t>
            </a:fld>
            <a:endParaRPr lang="en-US" dirty="0"/>
          </a:p>
        </p:txBody>
      </p:sp>
    </p:spTree>
    <p:extLst>
      <p:ext uri="{BB962C8B-B14F-4D97-AF65-F5344CB8AC3E}">
        <p14:creationId xmlns:p14="http://schemas.microsoft.com/office/powerpoint/2010/main" val="20223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sng" strike="noStrike" kern="1200" dirty="0">
                <a:solidFill>
                  <a:schemeClr val="tx1"/>
                </a:solidFill>
                <a:effectLst/>
                <a:latin typeface="+mn-lt"/>
                <a:ea typeface="+mn-ea"/>
                <a:cs typeface="+mn-cs"/>
                <a:hlinkClick r:id="rId3"/>
              </a:rPr>
              <a:t>Entities</a:t>
            </a:r>
            <a:r>
              <a:rPr lang="en-US" sz="1200" b="0" i="0" u="none" strike="noStrike" kern="1200" dirty="0">
                <a:solidFill>
                  <a:schemeClr val="tx1"/>
                </a:solidFill>
                <a:effectLst/>
                <a:latin typeface="+mn-lt"/>
                <a:ea typeface="+mn-ea"/>
                <a:cs typeface="+mn-cs"/>
              </a:rPr>
              <a:t> are important for accomplishing an intent. When you determine which entities to use in your app, keep in mind that there are different types of entities for capturing relationships between types of objects. The following entities exist: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Simple entity</a:t>
            </a:r>
          </a:p>
          <a:p>
            <a:r>
              <a:rPr lang="en-US" sz="1200" b="0" i="0" u="none" strike="noStrike" kern="1200" dirty="0">
                <a:solidFill>
                  <a:schemeClr val="tx1"/>
                </a:solidFill>
                <a:effectLst/>
                <a:latin typeface="+mn-lt"/>
                <a:ea typeface="+mn-ea"/>
                <a:cs typeface="+mn-cs"/>
              </a:rPr>
              <a:t>A simple entity describes a single concept.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Hierarchical entity</a:t>
            </a:r>
          </a:p>
          <a:p>
            <a:r>
              <a:rPr lang="en-US" sz="1200" b="0" i="0" u="none" strike="noStrike" kern="1200" dirty="0">
                <a:solidFill>
                  <a:schemeClr val="tx1"/>
                </a:solidFill>
                <a:effectLst/>
                <a:latin typeface="+mn-lt"/>
                <a:ea typeface="+mn-ea"/>
                <a:cs typeface="+mn-cs"/>
              </a:rPr>
              <a:t>A hierarchical entity represents a category and its members.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Composite entity</a:t>
            </a:r>
          </a:p>
          <a:p>
            <a:r>
              <a:rPr lang="en-US" sz="1200" b="0" i="0" u="none" strike="noStrike" kern="1200" dirty="0">
                <a:solidFill>
                  <a:schemeClr val="tx1"/>
                </a:solidFill>
                <a:effectLst/>
                <a:latin typeface="+mn-lt"/>
                <a:ea typeface="+mn-ea"/>
                <a:cs typeface="+mn-cs"/>
              </a:rPr>
              <a:t>A composite entity is made up of other entities that form parts of a whole.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List entity</a:t>
            </a:r>
          </a:p>
          <a:p>
            <a:r>
              <a:rPr lang="en-US" sz="1200" b="0" i="0" u="none" strike="noStrike" kern="1200" dirty="0">
                <a:solidFill>
                  <a:schemeClr val="tx1"/>
                </a:solidFill>
                <a:effectLst/>
                <a:latin typeface="+mn-lt"/>
                <a:ea typeface="+mn-ea"/>
                <a:cs typeface="+mn-cs"/>
              </a:rPr>
              <a:t>A list entity is an explicitly specified list of values. Each value consists of one or more synonyms. In a travel app, you might choose to create a list entity to represent airport names.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Prebuilt entity</a:t>
            </a:r>
          </a:p>
          <a:p>
            <a:r>
              <a:rPr lang="en-US" sz="1200" b="0" i="0" u="none" strike="noStrike" kern="1200" dirty="0">
                <a:solidFill>
                  <a:schemeClr val="tx1"/>
                </a:solidFill>
                <a:effectLst/>
                <a:latin typeface="+mn-lt"/>
                <a:ea typeface="+mn-ea"/>
                <a:cs typeface="+mn-cs"/>
              </a:rPr>
              <a:t>LUIS provides </a:t>
            </a:r>
            <a:r>
              <a:rPr lang="en-US" sz="1200" b="0" i="0" u="sng" strike="noStrike" kern="1200" dirty="0">
                <a:solidFill>
                  <a:schemeClr val="tx1"/>
                </a:solidFill>
                <a:effectLst/>
                <a:latin typeface="+mn-lt"/>
                <a:ea typeface="+mn-ea"/>
                <a:cs typeface="+mn-cs"/>
                <a:hlinkClick r:id="rId4"/>
              </a:rPr>
              <a:t>prebuilt entities</a:t>
            </a:r>
            <a:r>
              <a:rPr lang="en-US" sz="1200" b="0" i="0" u="none" strike="noStrike" kern="1200" dirty="0">
                <a:solidFill>
                  <a:schemeClr val="tx1"/>
                </a:solidFill>
                <a:effectLst/>
                <a:latin typeface="+mn-lt"/>
                <a:ea typeface="+mn-ea"/>
                <a:cs typeface="+mn-cs"/>
              </a:rPr>
              <a:t> for common types like Number, which you can use for the number of tickets in a ticket order.</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Other entities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Machine-learned</a:t>
            </a:r>
            <a:r>
              <a:rPr lang="en-US" sz="1200" b="0" i="0" u="none" strike="noStrike" kern="1200" dirty="0">
                <a:solidFill>
                  <a:schemeClr val="tx1"/>
                </a:solidFill>
                <a:effectLst/>
                <a:latin typeface="+mn-lt"/>
                <a:ea typeface="+mn-ea"/>
                <a:cs typeface="+mn-cs"/>
              </a:rPr>
              <a:t> entities work best when tested via </a:t>
            </a:r>
            <a:r>
              <a:rPr lang="en-US" sz="1200" b="0" i="0" u="sng" strike="noStrike" kern="1200" dirty="0">
                <a:solidFill>
                  <a:schemeClr val="tx1"/>
                </a:solidFill>
                <a:effectLst/>
                <a:latin typeface="+mn-lt"/>
                <a:ea typeface="+mn-ea"/>
                <a:cs typeface="+mn-cs"/>
                <a:hlinkClick r:id="rId5"/>
              </a:rPr>
              <a:t>endpoint queries</a:t>
            </a:r>
            <a:r>
              <a:rPr lang="en-US" sz="1200" b="0" i="0" u="none" strike="noStrike" kern="1200" dirty="0">
                <a:solidFill>
                  <a:schemeClr val="tx1"/>
                </a:solidFill>
                <a:effectLst/>
                <a:latin typeface="+mn-lt"/>
                <a:ea typeface="+mn-ea"/>
                <a:cs typeface="+mn-cs"/>
              </a:rPr>
              <a:t> and </a:t>
            </a:r>
            <a:r>
              <a:rPr lang="en-US" sz="1200" b="0" i="0" u="sng" strike="noStrike" kern="1200" dirty="0">
                <a:solidFill>
                  <a:schemeClr val="tx1"/>
                </a:solidFill>
                <a:effectLst/>
                <a:latin typeface="+mn-lt"/>
                <a:ea typeface="+mn-ea"/>
                <a:cs typeface="+mn-cs"/>
                <a:hlinkClick r:id="rId6"/>
              </a:rPr>
              <a:t>reviewing endpoint utterances</a:t>
            </a:r>
            <a:r>
              <a:rPr lang="en-US" sz="1200" b="0" i="0" u="none" strike="noStrike" kern="1200" dirty="0">
                <a:solidFill>
                  <a:schemeClr val="tx1"/>
                </a:solidFill>
                <a:effectLst/>
                <a:latin typeface="+mn-lt"/>
                <a:ea typeface="+mn-ea"/>
                <a:cs typeface="+mn-cs"/>
              </a:rPr>
              <a:t>. </a:t>
            </a:r>
          </a:p>
          <a:p>
            <a:r>
              <a:rPr lang="en-US" sz="1200" b="1" i="0" u="none" strike="noStrike" kern="1200" dirty="0">
                <a:solidFill>
                  <a:schemeClr val="tx1"/>
                </a:solidFill>
                <a:effectLst/>
                <a:latin typeface="+mn-lt"/>
                <a:ea typeface="+mn-ea"/>
                <a:cs typeface="+mn-cs"/>
              </a:rPr>
              <a:t>Regular expression entities</a:t>
            </a:r>
            <a:r>
              <a:rPr lang="en-US" sz="1200" b="0" i="0" u="none" strike="noStrike" kern="1200" dirty="0">
                <a:solidFill>
                  <a:schemeClr val="tx1"/>
                </a:solidFill>
                <a:effectLst/>
                <a:latin typeface="+mn-lt"/>
                <a:ea typeface="+mn-ea"/>
                <a:cs typeface="+mn-cs"/>
              </a:rPr>
              <a:t> use the open-source </a:t>
            </a:r>
            <a:r>
              <a:rPr lang="en-US" sz="1200" b="0" i="0" u="sng" strike="noStrike" kern="1200" dirty="0">
                <a:solidFill>
                  <a:schemeClr val="tx1"/>
                </a:solidFill>
                <a:effectLst/>
                <a:latin typeface="+mn-lt"/>
                <a:ea typeface="+mn-ea"/>
                <a:cs typeface="+mn-cs"/>
                <a:hlinkClick r:id="rId7"/>
              </a:rPr>
              <a:t>Recognizers-Text</a:t>
            </a:r>
            <a:r>
              <a:rPr lang="en-US" sz="1200" b="0" i="0" u="none" strike="noStrike" kern="1200" dirty="0">
                <a:solidFill>
                  <a:schemeClr val="tx1"/>
                </a:solidFill>
                <a:effectLst/>
                <a:latin typeface="+mn-lt"/>
                <a:ea typeface="+mn-ea"/>
                <a:cs typeface="+mn-cs"/>
              </a:rPr>
              <a:t> project. There are many </a:t>
            </a:r>
            <a:r>
              <a:rPr lang="en-US" sz="1200" b="0" i="0" u="sng" strike="noStrike" kern="1200" dirty="0">
                <a:solidFill>
                  <a:schemeClr val="tx1"/>
                </a:solidFill>
                <a:effectLst/>
                <a:latin typeface="+mn-lt"/>
                <a:ea typeface="+mn-ea"/>
                <a:cs typeface="+mn-cs"/>
                <a:hlinkClick r:id="rId8"/>
              </a:rPr>
              <a:t>examples</a:t>
            </a:r>
            <a:r>
              <a:rPr lang="en-US" sz="1200" b="0" i="0" u="none" strike="noStrike" kern="1200" dirty="0">
                <a:solidFill>
                  <a:schemeClr val="tx1"/>
                </a:solidFill>
                <a:effectLst/>
                <a:latin typeface="+mn-lt"/>
                <a:ea typeface="+mn-ea"/>
                <a:cs typeface="+mn-cs"/>
              </a:rPr>
              <a:t> of the regular expressions in the /Specs directory for the supported cultures. If your specific culture or regular expression isn't currently supported, contribute to the project. </a:t>
            </a:r>
          </a:p>
          <a:p>
            <a:r>
              <a:rPr lang="en-US" sz="1200" b="1" i="0" u="none" strike="noStrike" kern="1200" dirty="0">
                <a:solidFill>
                  <a:schemeClr val="tx1"/>
                </a:solidFill>
                <a:effectLst/>
                <a:latin typeface="+mn-lt"/>
                <a:ea typeface="+mn-ea"/>
                <a:cs typeface="+mn-cs"/>
              </a:rPr>
              <a:t>Exact-match</a:t>
            </a:r>
            <a:r>
              <a:rPr lang="en-US" sz="1200" b="0" i="0" u="none" strike="noStrike" kern="1200" dirty="0">
                <a:solidFill>
                  <a:schemeClr val="tx1"/>
                </a:solidFill>
                <a:effectLst/>
                <a:latin typeface="+mn-lt"/>
                <a:ea typeface="+mn-ea"/>
                <a:cs typeface="+mn-cs"/>
              </a:rPr>
              <a:t> entities use the text provided in the entity to make an exact text match.</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Always think of the users perceive access for completing a task with your application or bot. Choosing a correct entity type could help your applications fulfil a user request more quickly and fulfill their needs.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7161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practices for managing utterances,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Utterance Design Guidance</a:t>
            </a:r>
          </a:p>
          <a:p>
            <a:r>
              <a:rPr lang="en-US" sz="1200" b="0" kern="1200" dirty="0">
                <a:solidFill>
                  <a:schemeClr val="tx1"/>
                </a:solidFill>
                <a:effectLst/>
                <a:latin typeface="+mn-lt"/>
                <a:ea typeface="+mn-ea"/>
                <a:cs typeface="+mn-cs"/>
              </a:rPr>
              <a:t>2. Improving Utterance Accuracy</a:t>
            </a:r>
          </a:p>
          <a:p>
            <a:r>
              <a:rPr lang="en-US" sz="1200" b="0" kern="1200" dirty="0">
                <a:solidFill>
                  <a:schemeClr val="tx1"/>
                </a:solidFill>
                <a:effectLst/>
                <a:latin typeface="+mn-lt"/>
                <a:ea typeface="+mn-ea"/>
                <a:cs typeface="+mn-cs"/>
              </a:rPr>
              <a:t>3. Utterance Review Guidance</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6/28/2018 10:15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4735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Utterances</a:t>
            </a:r>
            <a:r>
              <a:rPr lang="en-US" sz="1200" b="0" i="0" u="none" strike="noStrike" kern="1200" dirty="0">
                <a:solidFill>
                  <a:schemeClr val="tx1"/>
                </a:solidFill>
                <a:effectLst/>
                <a:latin typeface="+mn-lt"/>
                <a:ea typeface="+mn-ea"/>
                <a:cs typeface="+mn-cs"/>
              </a:rPr>
              <a:t> are input from the user that your app needs to interpret. To train LUIS to extract intents and entities from them, it's important to capture a variety of different inputs for each intent. Active learning, or the process of continuing to train on new utterances, is essential to machine-learned intelligence that LUIS provides.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Collect phrases that you think users will say, and include utterances that mean the same thing but are constructed differently.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to choose varied utterances</a:t>
            </a:r>
          </a:p>
          <a:p>
            <a:r>
              <a:rPr lang="en-US" sz="1200" b="0" i="0" u="none" strike="noStrike" kern="1200" dirty="0">
                <a:solidFill>
                  <a:schemeClr val="tx1"/>
                </a:solidFill>
                <a:effectLst/>
                <a:latin typeface="+mn-lt"/>
                <a:ea typeface="+mn-ea"/>
                <a:cs typeface="+mn-cs"/>
              </a:rPr>
              <a:t>When you first get started by </a:t>
            </a:r>
            <a:r>
              <a:rPr lang="en-US" sz="1200" b="0" i="0" u="sng" strike="noStrike" kern="1200" dirty="0">
                <a:solidFill>
                  <a:schemeClr val="tx1"/>
                </a:solidFill>
                <a:effectLst/>
                <a:latin typeface="+mn-lt"/>
                <a:ea typeface="+mn-ea"/>
                <a:cs typeface="+mn-cs"/>
                <a:hlinkClick r:id="rId3"/>
              </a:rPr>
              <a:t>adding example utterances</a:t>
            </a:r>
            <a:r>
              <a:rPr lang="en-US" sz="1200" b="0" i="0" u="none" strike="noStrike" kern="1200" dirty="0">
                <a:solidFill>
                  <a:schemeClr val="tx1"/>
                </a:solidFill>
                <a:effectLst/>
                <a:latin typeface="+mn-lt"/>
                <a:ea typeface="+mn-ea"/>
                <a:cs typeface="+mn-cs"/>
              </a:rPr>
              <a:t> to your LUIS model, here are some principles to keep in mind.</a:t>
            </a:r>
          </a:p>
          <a:p>
            <a:r>
              <a:rPr lang="en-US" sz="1200" b="0" i="0" u="none" strike="noStrike" kern="1200" dirty="0">
                <a:solidFill>
                  <a:schemeClr val="tx1"/>
                </a:solidFill>
                <a:effectLst/>
                <a:latin typeface="+mn-lt"/>
                <a:ea typeface="+mn-ea"/>
                <a:cs typeface="+mn-cs"/>
              </a:rPr>
              <a:t>Utterances aren't always well formed. It may be a sentence, like "Book me a ticket to Paris", or a fragment of a sentence, like "Booking" or "Paris flight." Users often make spelling mistakes. When planning your app, consider whether or not you spell-check user input before passing it to LUIS. The </a:t>
            </a:r>
            <a:r>
              <a:rPr lang="en-US" sz="1200" b="0" i="0" u="sng" strike="noStrike" kern="1200" dirty="0">
                <a:solidFill>
                  <a:schemeClr val="tx1"/>
                </a:solidFill>
                <a:effectLst/>
                <a:latin typeface="+mn-lt"/>
                <a:ea typeface="+mn-ea"/>
                <a:cs typeface="+mn-cs"/>
                <a:hlinkClick r:id="rId4"/>
              </a:rPr>
              <a:t>Bing Spell Check API</a:t>
            </a:r>
            <a:r>
              <a:rPr lang="en-US" sz="1200" b="0" i="0" u="none" strike="noStrike" kern="1200" dirty="0">
                <a:solidFill>
                  <a:schemeClr val="tx1"/>
                </a:solidFill>
                <a:effectLst/>
                <a:latin typeface="+mn-lt"/>
                <a:ea typeface="+mn-ea"/>
                <a:cs typeface="+mn-cs"/>
              </a:rPr>
              <a:t> integrates with LUIS. You can associate your LUIS app with an external key for the Bing Spell Check API when you publish it. If you do not spell check user utterances, you should train LUIS on utterances that include typos and misspellings.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Use the representative language of the user</a:t>
            </a:r>
          </a:p>
          <a:p>
            <a:r>
              <a:rPr lang="en-US" sz="1200" b="0" i="0" u="none" strike="noStrike" kern="1200" dirty="0">
                <a:solidFill>
                  <a:schemeClr val="tx1"/>
                </a:solidFill>
                <a:effectLst/>
                <a:latin typeface="+mn-lt"/>
                <a:ea typeface="+mn-ea"/>
                <a:cs typeface="+mn-cs"/>
              </a:rPr>
              <a:t>When choosing utterances, be aware that what you think is a common term or phrase might not be to the typical user of your client application. They may not have domain experience. So be careful when using terms or phrases that a user would only say if they were an expert.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Choose varied terminology as well as phrasing</a:t>
            </a:r>
          </a:p>
          <a:p>
            <a:r>
              <a:rPr lang="en-US" sz="1200" b="0" i="0" u="none" strike="noStrike" kern="1200" dirty="0">
                <a:solidFill>
                  <a:schemeClr val="tx1"/>
                </a:solidFill>
                <a:effectLst/>
                <a:latin typeface="+mn-lt"/>
                <a:ea typeface="+mn-ea"/>
                <a:cs typeface="+mn-cs"/>
              </a:rPr>
              <a:t>You will find that even if you make efforts to create varied sentence patterns, you will still repeat some vocabulary.</a:t>
            </a:r>
          </a:p>
          <a:p>
            <a:r>
              <a:rPr lang="en-US" sz="1200" b="0" i="0" u="none" strike="noStrike" kern="1200" dirty="0">
                <a:solidFill>
                  <a:schemeClr val="tx1"/>
                </a:solidFill>
                <a:effectLst/>
                <a:latin typeface="+mn-lt"/>
                <a:ea typeface="+mn-ea"/>
                <a:cs typeface="+mn-cs"/>
              </a:rPr>
              <a:t>Take the following example utterances:</a:t>
            </a:r>
          </a:p>
          <a:p>
            <a:endParaRPr lang="en-US" sz="1200" b="0" i="0" u="none" strike="noStrike" kern="1200" dirty="0">
              <a:solidFill>
                <a:schemeClr val="tx1"/>
              </a:solidFill>
              <a:effectLst/>
              <a:latin typeface="+mn-lt"/>
              <a:ea typeface="+mn-ea"/>
              <a:cs typeface="+mn-cs"/>
            </a:endParaRPr>
          </a:p>
          <a:p>
            <a:r>
              <a:rPr lang="en-US" dirty="0"/>
              <a:t>how do I get a computer? </a:t>
            </a:r>
          </a:p>
          <a:p>
            <a:r>
              <a:rPr lang="en-US" dirty="0"/>
              <a:t>Where do I get a computer? </a:t>
            </a:r>
          </a:p>
          <a:p>
            <a:r>
              <a:rPr lang="en-US" dirty="0"/>
              <a:t>I want to get a computer, how do I go about it? </a:t>
            </a:r>
          </a:p>
          <a:p>
            <a:r>
              <a:rPr lang="en-US" dirty="0"/>
              <a:t>When can I have a computer? </a:t>
            </a:r>
          </a:p>
          <a:p>
            <a:endParaRPr lang="en-US" dirty="0"/>
          </a:p>
          <a:p>
            <a:r>
              <a:rPr lang="en-US" sz="1200" b="0" i="0" u="none" strike="noStrike" kern="1200" dirty="0">
                <a:solidFill>
                  <a:schemeClr val="tx1"/>
                </a:solidFill>
                <a:effectLst/>
                <a:latin typeface="+mn-lt"/>
                <a:ea typeface="+mn-ea"/>
                <a:cs typeface="+mn-cs"/>
              </a:rPr>
              <a:t>The core term here, "computer", is not varied. They could say desktop computer, laptop, workstation, or even just machine. LUIS intelligently infers synonyms from context, but when you create utterances for training, it's still better to vary them.</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Example utterances in each intent</a:t>
            </a:r>
          </a:p>
          <a:p>
            <a:r>
              <a:rPr lang="en-US" sz="1200" b="0" i="0" u="none" strike="noStrike" kern="1200" dirty="0">
                <a:solidFill>
                  <a:schemeClr val="tx1"/>
                </a:solidFill>
                <a:effectLst/>
                <a:latin typeface="+mn-lt"/>
                <a:ea typeface="+mn-ea"/>
                <a:cs typeface="+mn-cs"/>
              </a:rPr>
              <a:t>Each intent needs to have example utterances. If you have an intent but do not have any example utterances in that intent, you will not be able to train LUIS. If you have an intent with one or very few example utterances, LUIS will not be able to give accurate predictions.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Training utterances</a:t>
            </a:r>
          </a:p>
          <a:p>
            <a:r>
              <a:rPr lang="en-US" sz="1200" b="0" i="0" u="none" strike="noStrike" kern="1200" dirty="0">
                <a:solidFill>
                  <a:schemeClr val="tx1"/>
                </a:solidFill>
                <a:effectLst/>
                <a:latin typeface="+mn-lt"/>
                <a:ea typeface="+mn-ea"/>
                <a:cs typeface="+mn-cs"/>
              </a:rPr>
              <a:t>Training is non-deterministic: the utterance prediction could vary slightly across versions or apps.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a tool to help, you could use </a:t>
            </a:r>
            <a:r>
              <a:rPr lang="en-US" sz="1200" u="sng" kern="1200" dirty="0">
                <a:solidFill>
                  <a:schemeClr val="tx1"/>
                </a:solidFill>
                <a:effectLst/>
                <a:latin typeface="+mn-lt"/>
                <a:ea typeface="+mn-ea"/>
                <a:cs typeface="+mn-cs"/>
                <a:hlinkClick r:id="rId5"/>
              </a:rPr>
              <a:t>chatdown</a:t>
            </a:r>
            <a:r>
              <a:rPr lang="en-US" sz="1200" kern="1200" dirty="0">
                <a:solidFill>
                  <a:schemeClr val="tx1"/>
                </a:solidFill>
                <a:effectLst/>
                <a:latin typeface="+mn-lt"/>
                <a:ea typeface="+mn-ea"/>
                <a:cs typeface="+mn-cs"/>
              </a:rPr>
              <a:t> with </a:t>
            </a:r>
            <a:r>
              <a:rPr lang="en-US" sz="1200" u="sng" kern="1200" dirty="0">
                <a:solidFill>
                  <a:schemeClr val="tx1"/>
                </a:solidFill>
                <a:effectLst/>
                <a:latin typeface="+mn-lt"/>
                <a:ea typeface="+mn-ea"/>
                <a:cs typeface="+mn-cs"/>
                <a:hlinkClick r:id="rId6"/>
              </a:rPr>
              <a:t>new Emulator</a:t>
            </a:r>
            <a:r>
              <a:rPr lang="en-US" sz="1200" kern="1200" dirty="0">
                <a:solidFill>
                  <a:schemeClr val="tx1"/>
                </a:solidFill>
                <a:effectLst/>
                <a:latin typeface="+mn-lt"/>
                <a:ea typeface="+mn-ea"/>
                <a:cs typeface="+mn-cs"/>
              </a:rPr>
              <a:t> for designing sample conversations.</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0536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There are a number of features that you can use in your LUIS app to improve its accuracy with utterances to understand the intention of a users request. When making decisions on your LUIS design, you should consider which features can be used to improve the efficiency of utterances by making use of one, or a combination of the following features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Intent Utterance list</a:t>
            </a:r>
          </a:p>
          <a:p>
            <a:endParaRPr lang="en-US" sz="1200" b="0" i="0" u="none" strike="noStrike" kern="1200" dirty="0">
              <a:solidFill>
                <a:schemeClr val="tx1"/>
              </a:solidFill>
              <a:effectLst/>
              <a:latin typeface="+mn-lt"/>
              <a:ea typeface="+mn-ea"/>
              <a:cs typeface="+mn-cs"/>
            </a:endParaRPr>
          </a:p>
          <a:p>
            <a:r>
              <a:rPr lang="en-US" sz="1200" dirty="0">
                <a:solidFill>
                  <a:prstClr val="black"/>
                </a:solidFill>
              </a:rPr>
              <a:t>Provides the starting point with a list of example utterances for an intent. It is important to start the process with a list of example utterance for the intent you are wanting LUIS to interpret before exploring the other features to improve the accuracy.</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Phrase Lists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Provides hints that certain words and phrases are part of a category. If LUIS learns how to recognize one member of the category, it can treat the others similarly. This improve the accuracy of intent scores and identify entities for words that have the same meaning (synonyms) by adding an interchangeable phrase list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Patterns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Patterns can be used to improve prediction accuracy of utterances by using entities and their roles to extract data using a specific pattern. This reduces the number of utterance example you would need to provide to teach LUIS about the common utterances for an intent, saving the time it would take to train your LUIS app while improving its’ accuracy.</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Regex</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These are non machine learned entities that matches information based on a regular expression that is defined. LUIS doesn't do the work and only determines what the user's intention is and extracts data about that intention. </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7607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Review utterances</a:t>
            </a:r>
          </a:p>
          <a:p>
            <a:r>
              <a:rPr lang="en-US" sz="1200" b="0" i="0" u="none" strike="noStrike" kern="1200" dirty="0">
                <a:solidFill>
                  <a:schemeClr val="tx1"/>
                </a:solidFill>
                <a:effectLst/>
                <a:latin typeface="+mn-lt"/>
                <a:ea typeface="+mn-ea"/>
                <a:cs typeface="+mn-cs"/>
              </a:rPr>
              <a:t>After your model is trained, published, and receiving </a:t>
            </a:r>
            <a:r>
              <a:rPr lang="en-US" sz="1200" b="0" i="0" u="sng" strike="noStrike" kern="1200" dirty="0">
                <a:solidFill>
                  <a:schemeClr val="tx1"/>
                </a:solidFill>
                <a:effectLst/>
                <a:latin typeface="+mn-lt"/>
                <a:ea typeface="+mn-ea"/>
                <a:cs typeface="+mn-cs"/>
                <a:hlinkClick r:id="rId3"/>
              </a:rPr>
              <a:t>endpoint</a:t>
            </a:r>
            <a:r>
              <a:rPr lang="en-US" sz="1200" b="0" i="0" u="none" strike="noStrike" kern="1200" dirty="0">
                <a:solidFill>
                  <a:schemeClr val="tx1"/>
                </a:solidFill>
                <a:effectLst/>
                <a:latin typeface="+mn-lt"/>
                <a:ea typeface="+mn-ea"/>
                <a:cs typeface="+mn-cs"/>
              </a:rPr>
              <a:t> queries, </a:t>
            </a:r>
            <a:r>
              <a:rPr lang="en-US" sz="1200" b="0" i="0" u="sng" strike="noStrike" kern="1200" dirty="0">
                <a:solidFill>
                  <a:schemeClr val="tx1"/>
                </a:solidFill>
                <a:effectLst/>
                <a:latin typeface="+mn-lt"/>
                <a:ea typeface="+mn-ea"/>
                <a:cs typeface="+mn-cs"/>
                <a:hlinkClick r:id="rId4"/>
              </a:rPr>
              <a:t>review the utterances</a:t>
            </a:r>
            <a:r>
              <a:rPr lang="en-US" sz="1200" b="0" i="0" u="none" strike="noStrike" kern="1200" dirty="0">
                <a:solidFill>
                  <a:schemeClr val="tx1"/>
                </a:solidFill>
                <a:effectLst/>
                <a:latin typeface="+mn-lt"/>
                <a:ea typeface="+mn-ea"/>
                <a:cs typeface="+mn-cs"/>
              </a:rPr>
              <a:t> suggested by LUIS. LUIS selects endpoint utterances that have low scores for either the intent or entity.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6024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sz="1200" kern="1200" dirty="0">
                <a:solidFill>
                  <a:schemeClr val="tx1"/>
                </a:solidFill>
                <a:effectLst/>
                <a:latin typeface="+mn-lt"/>
                <a:ea typeface="+mn-ea"/>
                <a:cs typeface="+mn-cs"/>
              </a:rPr>
              <a:t>Details of this LUIS customer story can be found at:</a:t>
            </a:r>
          </a:p>
          <a:p>
            <a:endParaRPr lang="en-GB" sz="1200" kern="1200" dirty="0">
              <a:solidFill>
                <a:schemeClr val="tx1"/>
              </a:solidFill>
              <a:effectLst/>
              <a:latin typeface="+mn-lt"/>
              <a:ea typeface="+mn-ea"/>
              <a:cs typeface="+mn-cs"/>
            </a:endParaRPr>
          </a:p>
          <a:p>
            <a:r>
              <a:rPr lang="en-GB" sz="1200" u="sng" kern="1200" dirty="0">
                <a:solidFill>
                  <a:schemeClr val="tx1"/>
                </a:solidFill>
                <a:effectLst/>
                <a:latin typeface="+mn-lt"/>
                <a:ea typeface="+mn-ea"/>
                <a:cs typeface="+mn-cs"/>
                <a:hlinkClick r:id="rId3"/>
              </a:rPr>
              <a:t>https://customers.microsoft.com/en-us/story/nedbank</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3927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a summary of the following: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Best Practices.</a:t>
            </a:r>
          </a:p>
          <a:p>
            <a:r>
              <a:rPr lang="en-US" sz="1200" b="0" kern="1200" dirty="0">
                <a:solidFill>
                  <a:schemeClr val="tx1"/>
                </a:solidFill>
                <a:effectLst/>
                <a:latin typeface="+mn-lt"/>
                <a:ea typeface="+mn-ea"/>
                <a:cs typeface="+mn-cs"/>
              </a:rPr>
              <a:t>2. Enterprise Considerations.</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6/28/2018 10:15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57472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Consider the following best practices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a:lnSpc>
                <a:spcPct val="150000"/>
              </a:lnSpc>
            </a:pPr>
            <a:r>
              <a:rPr lang="en-US" sz="1200" b="1" dirty="0"/>
              <a:t>Intents</a:t>
            </a:r>
          </a:p>
          <a:p>
            <a:pPr>
              <a:lnSpc>
                <a:spcPct val="150000"/>
              </a:lnSpc>
            </a:pPr>
            <a:r>
              <a:rPr lang="en-US" sz="1200" dirty="0"/>
              <a:t>	Create an intent when this intent would trigger an action. </a:t>
            </a:r>
          </a:p>
          <a:p>
            <a:pPr>
              <a:lnSpc>
                <a:spcPct val="150000"/>
              </a:lnSpc>
            </a:pPr>
            <a:r>
              <a:rPr lang="en-GB" sz="1200" dirty="0"/>
              <a:t>	Intents should be specific.</a:t>
            </a:r>
          </a:p>
          <a:p>
            <a:pPr>
              <a:lnSpc>
                <a:spcPct val="150000"/>
              </a:lnSpc>
            </a:pPr>
            <a:r>
              <a:rPr lang="en-US" sz="1200" dirty="0"/>
              <a:t>	If intents are semantically close, consider merging them.</a:t>
            </a:r>
            <a:br>
              <a:rPr lang="en-US" sz="1200" dirty="0"/>
            </a:br>
            <a:endParaRPr lang="en-US" sz="1200" dirty="0"/>
          </a:p>
          <a:p>
            <a:pPr>
              <a:lnSpc>
                <a:spcPct val="150000"/>
              </a:lnSpc>
            </a:pPr>
            <a:r>
              <a:rPr lang="en-US" sz="1200" b="1" dirty="0"/>
              <a:t>Entities</a:t>
            </a:r>
          </a:p>
          <a:p>
            <a:pPr>
              <a:lnSpc>
                <a:spcPct val="150000"/>
              </a:lnSpc>
            </a:pPr>
            <a:r>
              <a:rPr lang="en-US" sz="1200" dirty="0"/>
              <a:t>	Create when bot needs some parameters or data from the utterance.</a:t>
            </a:r>
            <a:br>
              <a:rPr lang="en-US" sz="1200" dirty="0"/>
            </a:br>
            <a:endParaRPr lang="en-US" sz="1200" dirty="0"/>
          </a:p>
          <a:p>
            <a:pPr>
              <a:lnSpc>
                <a:spcPct val="150000"/>
              </a:lnSpc>
            </a:pPr>
            <a:r>
              <a:rPr lang="en-US" sz="1200" b="1" dirty="0"/>
              <a:t>Utterances</a:t>
            </a:r>
          </a:p>
          <a:p>
            <a:pPr>
              <a:lnSpc>
                <a:spcPct val="150000"/>
              </a:lnSpc>
            </a:pPr>
            <a:r>
              <a:rPr lang="en-US" sz="1200" dirty="0"/>
              <a:t>	Begin with 10-15 </a:t>
            </a:r>
            <a:r>
              <a:rPr lang="en-US" sz="1200" u="sng" dirty="0">
                <a:hlinkClick r:id="rId3"/>
              </a:rPr>
              <a:t>utterances</a:t>
            </a:r>
            <a:r>
              <a:rPr lang="en-US" sz="1200" dirty="0"/>
              <a:t> per intent.</a:t>
            </a:r>
          </a:p>
          <a:p>
            <a:pPr lvl="0">
              <a:lnSpc>
                <a:spcPct val="150000"/>
              </a:lnSpc>
            </a:pPr>
            <a:r>
              <a:rPr lang="en-US" sz="1200" dirty="0"/>
              <a:t>	Each utterance should be contextually different.</a:t>
            </a:r>
          </a:p>
          <a:p>
            <a:pPr lvl="0">
              <a:lnSpc>
                <a:spcPct val="150000"/>
              </a:lnSpc>
            </a:pPr>
            <a:r>
              <a:rPr lang="en-US" sz="1200" dirty="0"/>
              <a:t>	The </a:t>
            </a:r>
            <a:r>
              <a:rPr lang="en-US" sz="1200" b="1" dirty="0"/>
              <a:t>None</a:t>
            </a:r>
            <a:r>
              <a:rPr lang="en-US" sz="1200" dirty="0"/>
              <a:t> intent should have between 10-20% of the total utterances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9275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dirty="0">
                <a:solidFill>
                  <a:schemeClr val="tx1"/>
                </a:solidFill>
                <a:effectLst/>
                <a:latin typeface="+mn-lt"/>
                <a:ea typeface="+mn-ea"/>
                <a:cs typeface="+mn-cs"/>
              </a:rPr>
              <a:t>LUIS app requests exceeding quotas.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If your LUIS app request rate exceeds the allowed </a:t>
            </a:r>
            <a:r>
              <a:rPr lang="en-US" sz="1200" b="0" i="0" u="sng" kern="1200" dirty="0">
                <a:solidFill>
                  <a:schemeClr val="tx1"/>
                </a:solidFill>
                <a:effectLst/>
                <a:latin typeface="+mn-lt"/>
                <a:ea typeface="+mn-ea"/>
                <a:cs typeface="+mn-cs"/>
                <a:hlinkClick r:id="rId3"/>
              </a:rPr>
              <a:t>quota rate</a:t>
            </a:r>
            <a:r>
              <a:rPr lang="en-US" sz="1200" b="0" i="0" u="none" strike="noStrike" kern="1200" dirty="0">
                <a:solidFill>
                  <a:schemeClr val="tx1"/>
                </a:solidFill>
                <a:effectLst/>
                <a:latin typeface="+mn-lt"/>
                <a:ea typeface="+mn-ea"/>
                <a:cs typeface="+mn-cs"/>
              </a:rPr>
              <a:t>, spread the load to more LUIS apps with the same app definition. Export the original LUIS app, then import the app back into separate apps. Each app has its own app ID. When you publish, instead of using the same key across all apps, create a separate key for each app. Balance the load across all apps so that no single app is overwhelmed. Add </a:t>
            </a:r>
            <a:r>
              <a:rPr lang="en-US" sz="1200" b="0" i="0" u="sng" kern="1200" dirty="0">
                <a:solidFill>
                  <a:schemeClr val="tx1"/>
                </a:solidFill>
                <a:effectLst/>
                <a:latin typeface="+mn-lt"/>
                <a:ea typeface="+mn-ea"/>
                <a:cs typeface="+mn-cs"/>
                <a:hlinkClick r:id="rId4"/>
              </a:rPr>
              <a:t>Application Insights</a:t>
            </a:r>
            <a:r>
              <a:rPr lang="en-US" sz="1200" b="0" i="0" u="none" strike="noStrike" kern="1200" dirty="0">
                <a:solidFill>
                  <a:schemeClr val="tx1"/>
                </a:solidFill>
                <a:effectLst/>
                <a:latin typeface="+mn-lt"/>
                <a:ea typeface="+mn-ea"/>
                <a:cs typeface="+mn-cs"/>
              </a:rPr>
              <a:t> to monitor usage.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order to get the same top intent between all the apps, make sure the intent prediction between the first and second intent is wide enough that LUIS is not confused, giving different results between apps for minor variations in utterances.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Designate a single app as the master. Any utterances that are suggested for review should be added to the master app then moved back to all the other apps. This is either a full export of the app, or loading the labeled utterances from the master to the children. Loading can be done from either the </a:t>
            </a:r>
            <a:r>
              <a:rPr lang="en-US" sz="1200" b="0" i="0" u="sng" strike="noStrike" kern="1200" dirty="0">
                <a:solidFill>
                  <a:schemeClr val="tx1"/>
                </a:solidFill>
                <a:effectLst/>
                <a:latin typeface="+mn-lt"/>
                <a:ea typeface="+mn-ea"/>
                <a:cs typeface="+mn-cs"/>
                <a:hlinkClick r:id="rId5"/>
              </a:rPr>
              <a:t>LUIS</a:t>
            </a:r>
            <a:r>
              <a:rPr lang="en-US" sz="1200" b="0" i="0" u="none" strike="noStrike" kern="1200" dirty="0">
                <a:solidFill>
                  <a:schemeClr val="tx1"/>
                </a:solidFill>
                <a:effectLst/>
                <a:latin typeface="+mn-lt"/>
                <a:ea typeface="+mn-ea"/>
                <a:cs typeface="+mn-cs"/>
              </a:rPr>
              <a:t> website or the authoring API for a </a:t>
            </a:r>
            <a:r>
              <a:rPr lang="en-US" sz="1200" b="0" i="0" u="sng" strike="noStrike" kern="1200" dirty="0">
                <a:solidFill>
                  <a:schemeClr val="tx1"/>
                </a:solidFill>
                <a:effectLst/>
                <a:latin typeface="+mn-lt"/>
                <a:ea typeface="+mn-ea"/>
                <a:cs typeface="+mn-cs"/>
                <a:hlinkClick r:id="rId6"/>
              </a:rPr>
              <a:t>single utterance</a:t>
            </a:r>
            <a:r>
              <a:rPr lang="en-US" sz="1200" b="0" i="0" u="none" strike="noStrike" kern="1200" dirty="0">
                <a:solidFill>
                  <a:schemeClr val="tx1"/>
                </a:solidFill>
                <a:effectLst/>
                <a:latin typeface="+mn-lt"/>
                <a:ea typeface="+mn-ea"/>
                <a:cs typeface="+mn-cs"/>
              </a:rPr>
              <a:t> or for a </a:t>
            </a:r>
            <a:r>
              <a:rPr lang="en-US" sz="1200" b="0" i="0" u="sng" strike="noStrike" kern="1200" dirty="0">
                <a:solidFill>
                  <a:schemeClr val="tx1"/>
                </a:solidFill>
                <a:effectLst/>
                <a:latin typeface="+mn-lt"/>
                <a:ea typeface="+mn-ea"/>
                <a:cs typeface="+mn-cs"/>
                <a:hlinkClick r:id="rId7"/>
              </a:rPr>
              <a:t>batch</a:t>
            </a:r>
            <a:r>
              <a:rPr lang="en-US" sz="1200" b="0" i="0" u="none" strike="noStrike" kern="1200" dirty="0">
                <a:solidFill>
                  <a:schemeClr val="tx1"/>
                </a:solidFill>
                <a:effectLst/>
                <a:latin typeface="+mn-lt"/>
                <a:ea typeface="+mn-ea"/>
                <a:cs typeface="+mn-cs"/>
              </a:rPr>
              <a:t>.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Wrong intents are returned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if your app is meant to predict a wide variety of user utterances, consider implementing the dispatcher model. The parent app indicates top-level categories of questions. Create a child app for each subcategory. The child app breaks up the subcategory into relevant intents. Breaking up a monolithic app allows LUIS to focus detection between intents successfully instead of getting confused between intents across the top level and intents between the top level and sublevels.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99696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This session focuses on the design aspects of LUIS with an emphasis on schema design that has been established by conducting engagements with partners and customers. At the end of this session you will be able to:</a:t>
            </a:r>
            <a:endParaRPr lang="en-US" b="0" u="none" dirty="0"/>
          </a:p>
          <a:p>
            <a:r>
              <a:rPr lang="en-US" b="0" u="none" dirty="0"/>
              <a:t> </a:t>
            </a:r>
          </a:p>
          <a:p>
            <a:pPr marL="171450" indent="-171450">
              <a:buFont typeface="Arial" panose="020B0604020202020204" pitchFamily="34" charset="0"/>
              <a:buChar char="•"/>
            </a:pPr>
            <a:r>
              <a:rPr lang="en-US" b="0" u="none" dirty="0"/>
              <a:t>Design Domains and Intents</a:t>
            </a:r>
          </a:p>
          <a:p>
            <a:pPr marL="171450" indent="-171450">
              <a:buFont typeface="Arial" panose="020B0604020202020204" pitchFamily="34" charset="0"/>
              <a:buChar char="•"/>
            </a:pPr>
            <a:r>
              <a:rPr lang="en-US" b="0" u="none" dirty="0"/>
              <a:t>Designing Entities</a:t>
            </a:r>
          </a:p>
          <a:p>
            <a:pPr marL="171450" indent="-171450">
              <a:buFont typeface="Arial" panose="020B0604020202020204" pitchFamily="34" charset="0"/>
              <a:buChar char="•"/>
            </a:pPr>
            <a:r>
              <a:rPr lang="en-US" b="0" u="none" dirty="0"/>
              <a:t>Managing Utterances</a:t>
            </a:r>
          </a:p>
          <a:p>
            <a:pPr marL="171450" indent="-171450">
              <a:buFont typeface="Arial" panose="020B0604020202020204" pitchFamily="34" charset="0"/>
              <a:buChar char="•"/>
            </a:pPr>
            <a:r>
              <a:rPr lang="en-US" b="0" u="none" dirty="0"/>
              <a:t>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3247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This session focuses on the design aspects of LUIS with an emphasis on schema design that has been established by conducting engagements with partners and customers. At the end of this session you will be able to:</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1. Design Domains and Intents</a:t>
            </a:r>
          </a:p>
          <a:p>
            <a:r>
              <a:rPr lang="en-US" sz="1200" b="0" kern="1200" dirty="0">
                <a:solidFill>
                  <a:schemeClr val="tx1"/>
                </a:solidFill>
                <a:effectLst/>
                <a:latin typeface="+mn-lt"/>
                <a:ea typeface="+mn-ea"/>
                <a:cs typeface="+mn-cs"/>
              </a:rPr>
              <a:t>2. Designing Entities</a:t>
            </a:r>
          </a:p>
          <a:p>
            <a:r>
              <a:rPr lang="en-US" sz="1200" b="0" kern="1200" dirty="0">
                <a:solidFill>
                  <a:schemeClr val="tx1"/>
                </a:solidFill>
                <a:effectLst/>
                <a:latin typeface="+mn-lt"/>
                <a:ea typeface="+mn-ea"/>
                <a:cs typeface="+mn-cs"/>
              </a:rPr>
              <a:t>3. Managing Utterances</a:t>
            </a:r>
          </a:p>
          <a:p>
            <a:r>
              <a:rPr lang="en-US" sz="1200" b="0" kern="1200" dirty="0">
                <a:solidFill>
                  <a:schemeClr val="tx1"/>
                </a:solidFill>
                <a:effectLst/>
                <a:latin typeface="+mn-lt"/>
                <a:ea typeface="+mn-ea"/>
                <a:cs typeface="+mn-cs"/>
              </a:rPr>
              <a:t>4. 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2</a:t>
            </a:fld>
            <a:endParaRPr lang="en-US" dirty="0"/>
          </a:p>
        </p:txBody>
      </p:sp>
    </p:spTree>
    <p:extLst>
      <p:ext uri="{BB962C8B-B14F-4D97-AF65-F5344CB8AC3E}">
        <p14:creationId xmlns:p14="http://schemas.microsoft.com/office/powerpoint/2010/main" val="4025337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a:rPr>
              <a:t>Use this slide to share additional content available that attendees should know about. In this section you can call out whitepapers or websites that you and your team have created.</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6/28/2018 10:15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26294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steps required to design LUIS Domains and Intents,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Understanding LUIS Domain Options</a:t>
            </a:r>
          </a:p>
          <a:p>
            <a:r>
              <a:rPr lang="en-US" sz="1200" b="0" kern="1200" dirty="0">
                <a:solidFill>
                  <a:schemeClr val="tx1"/>
                </a:solidFill>
                <a:effectLst/>
                <a:latin typeface="+mn-lt"/>
                <a:ea typeface="+mn-ea"/>
                <a:cs typeface="+mn-cs"/>
              </a:rPr>
              <a:t>2. Determining Intents</a:t>
            </a:r>
          </a:p>
          <a:p>
            <a:r>
              <a:rPr lang="en-US" sz="1200" b="0" kern="1200" dirty="0">
                <a:solidFill>
                  <a:schemeClr val="tx1"/>
                </a:solidFill>
                <a:effectLst/>
                <a:latin typeface="+mn-lt"/>
                <a:ea typeface="+mn-ea"/>
                <a:cs typeface="+mn-cs"/>
              </a:rPr>
              <a:t>3. Bot Logic Flow – Intents</a:t>
            </a:r>
          </a:p>
          <a:p>
            <a:r>
              <a:rPr lang="en-US" sz="1200" b="0" kern="1200" dirty="0">
                <a:solidFill>
                  <a:schemeClr val="tx1"/>
                </a:solidFill>
                <a:effectLst/>
                <a:latin typeface="+mn-lt"/>
                <a:ea typeface="+mn-ea"/>
                <a:cs typeface="+mn-cs"/>
              </a:rPr>
              <a:t>4. LUIS Intent Evolution/Roadmap</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6/28/2018 10:15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2383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kern="1200" dirty="0">
                <a:solidFill>
                  <a:schemeClr val="tx1"/>
                </a:solidFill>
                <a:effectLst/>
                <a:latin typeface="+mn-lt"/>
                <a:ea typeface="+mn-ea"/>
                <a:cs typeface="+mn-cs"/>
              </a:rPr>
              <a:t>A LUIS app is usually centered around a domain-specific topic. For example, you may have a travel app that performs booking of tickets, flights, hotels, and rental cars. Another app may provide content related to exercising, tracking fitness efforts and setting goals.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Language Understanding (LUIS) provides prebuilt domains, which are prebuilt sets of intents and entities that work together for domains or common categories of client applications. The prebuilt domains have been pre-trained and are ready for you to add to your LUIS app. You can find a full listing of the prebuilt domains in the Prebuilt domains reference. The intents and entities in a prebuilt domain are fully customizable once you've added them to your app - you can train them with utterances from your system, so they work for your users. You can use an entire prebuilt domain as a starting point for customization, or just borrow a few intents or entities from a prebuilt domain.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intents and entities in a prebuilt domain work best together. It's better to combine intents and entities from the same domain when possible. A best practice is to use related intents from the same domain. For example, if you are customizing the MakeReservation intent in the Places domain, then select the Cancel intent from the Places domain instead of the Cancel intent in the Events or Utilities domains.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Tip </a:t>
            </a:r>
          </a:p>
          <a:p>
            <a:r>
              <a:rPr lang="en-US" sz="1200" b="0" kern="1200" dirty="0">
                <a:solidFill>
                  <a:schemeClr val="tx1"/>
                </a:solidFill>
                <a:effectLst/>
                <a:latin typeface="+mn-lt"/>
                <a:ea typeface="+mn-ea"/>
                <a:cs typeface="+mn-cs"/>
              </a:rPr>
              <a:t>Check out the Utilities domain for prebuilt intents that you can customize for use in any domain. For example, you can add Utilities.Repeat to your app and train it to recognize whatever actions user might want to repeat in your application.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Alternatively, you can create your own domain with their own set of intents and entities.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815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Think about the intents that are important to your application’s task. Let's take the example of a conference app, with functions to take bookings and check the agenda at the user's conference. You can define the "BookConference" and "GetAgenda" intents for these actions. In a more complex app with more functions, you will have more intents, and you should define them carefully so as to not be too specific. For example, “GetBookingBalance" and “GetBookStatus" may need to be separate intents, but “GetBookingBalance" and “GetBookStatus" may be too similar.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None Intent.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None intent is fallback for app. The None intent is a catch-all or fall back intent. It is used to teach LUIS utterances that are not important in the app domain (subject area). </a:t>
            </a:r>
          </a:p>
          <a:p>
            <a:r>
              <a:rPr lang="en-US" sz="1200" b="0" kern="1200" dirty="0">
                <a:solidFill>
                  <a:schemeClr val="tx1"/>
                </a:solidFill>
                <a:effectLst/>
                <a:latin typeface="+mn-lt"/>
                <a:ea typeface="+mn-ea"/>
                <a:cs typeface="+mn-cs"/>
              </a:rPr>
              <a:t>None intent helps conversation direction. When an utterance is predicted as the None intent and returned to the bot with that prediction, the bot can ask more questions or provide a menu to direct the user to valid choices in the bot. </a:t>
            </a:r>
          </a:p>
          <a:p>
            <a:r>
              <a:rPr lang="en-US" sz="1200" b="0" kern="1200" dirty="0">
                <a:solidFill>
                  <a:schemeClr val="tx1"/>
                </a:solidFill>
                <a:effectLst/>
                <a:latin typeface="+mn-lt"/>
                <a:ea typeface="+mn-ea"/>
                <a:cs typeface="+mn-cs"/>
              </a:rPr>
              <a:t>No utterances in None intent skews predictions. If you do not add any utterances for the None intent, LUIS forces an utterance that is outside the domain into one of the domain intents. This will skew the prediction scores by teaching LUIS the wrong intent for the utterance. </a:t>
            </a:r>
          </a:p>
          <a:p>
            <a:br>
              <a:rPr lang="en-US" sz="1200" b="1"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NOTE </a:t>
            </a:r>
          </a:p>
          <a:p>
            <a:r>
              <a:rPr lang="en-US" sz="1200" b="0" kern="1200" dirty="0">
                <a:solidFill>
                  <a:schemeClr val="tx1"/>
                </a:solidFill>
                <a:effectLst/>
                <a:latin typeface="+mn-lt"/>
                <a:ea typeface="+mn-ea"/>
                <a:cs typeface="+mn-cs"/>
              </a:rPr>
              <a:t>It is a best practice to use only as many intents as you need to perform the functions of your app. If you define too many intents, it becomes harder for LUIS to classify utterances correctly. If you define too few, they may be so general as to be overlapping.</a:t>
            </a:r>
          </a:p>
          <a:p>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9597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slide shows an example of how you can map the use case intents to a conversation flow in more detail. The starting point for this diagram is from the Bot Logic Flow – High Level design. The intention here is to focus on the conversational flow and you can start to add the supporting technology. In addition, you can annotate the diagram to outline any logic for determining responses and personalization. The Logic Flow does not have to use this format, but it is important to ensure that the format is understood by the intended audience.</a:t>
            </a:r>
          </a:p>
          <a:p>
            <a:endParaRPr lang="en-GB" dirty="0"/>
          </a:p>
          <a:p>
            <a:r>
              <a:rPr lang="en-GB" dirty="0"/>
              <a:t>You could use the tool </a:t>
            </a:r>
            <a:r>
              <a:rPr lang="en-US" sz="1200" u="sng" kern="1200" dirty="0">
                <a:solidFill>
                  <a:schemeClr val="tx1"/>
                </a:solidFill>
                <a:effectLst/>
                <a:latin typeface="+mn-lt"/>
                <a:ea typeface="+mn-ea"/>
                <a:cs typeface="+mn-cs"/>
                <a:hlinkClick r:id="rId3"/>
              </a:rPr>
              <a:t>LUDown</a:t>
            </a:r>
            <a:r>
              <a:rPr lang="en-US" sz="1200" kern="1200" dirty="0">
                <a:solidFill>
                  <a:schemeClr val="tx1"/>
                </a:solidFill>
                <a:effectLst/>
                <a:latin typeface="+mn-lt"/>
                <a:ea typeface="+mn-ea"/>
                <a:cs typeface="+mn-cs"/>
              </a:rPr>
              <a:t> to help in the planning of LUIS models.</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6210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With a more detailed discovery of the business intents, you can augment the high level bot roadmap with greater detail to include the LUIS intents.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0402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steps required to design entities, including:</a:t>
            </a:r>
          </a:p>
          <a:p>
            <a:endParaRPr lang="en-US" dirty="0"/>
          </a:p>
          <a:p>
            <a:pPr marL="171450" indent="-171450">
              <a:buFont typeface="Arial" panose="020B0604020202020204" pitchFamily="34" charset="0"/>
              <a:buChar char="•"/>
            </a:pPr>
            <a:r>
              <a:rPr lang="en-US" dirty="0"/>
              <a:t>Understanding Entities</a:t>
            </a:r>
          </a:p>
          <a:p>
            <a:pPr marL="171450" indent="-171450">
              <a:buFont typeface="Arial" panose="020B0604020202020204" pitchFamily="34" charset="0"/>
              <a:buChar char="•"/>
            </a:pPr>
            <a:r>
              <a:rPr lang="en-US" dirty="0"/>
              <a:t>Entity types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6/28/2018 10:15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30916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kern="1200" dirty="0">
                <a:solidFill>
                  <a:schemeClr val="tx1"/>
                </a:solidFill>
                <a:effectLst/>
                <a:latin typeface="+mn-lt"/>
                <a:ea typeface="+mn-ea"/>
                <a:cs typeface="+mn-cs"/>
              </a:rPr>
              <a:t>* Entities are optional but highly recommended.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While intents are required, entities are optional. You do not need to create entities for every concept in your app, but only for those required for the app to act. If your utterances do not have details your bot needs to continue, you do not need to add them. As your app matures, you can add them later. If you are not sure how you would use the information, add a few common prebuilt entities such as datetimeV2, ordinal, email, and phone number.</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represent data</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data you want to pull from the utterance. This can be a name, date, product name, or any group of words. For example, in the utterance “Buy a ticket from New York to London on March 5”, three entities are used. Location.Origin, Location.Destination and Prebuilt datetimeV2 which would contain the value “New York”, “London” and “March 5” respectively.</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are shared across intents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shared among intents. They don't belong to any single intent. Intents and entities can be semantically associated but it is not an exclusive relationship.</a:t>
            </a:r>
          </a:p>
          <a:p>
            <a:r>
              <a:rPr lang="en-US" sz="1200" b="0" kern="1200" dirty="0">
                <a:solidFill>
                  <a:schemeClr val="tx1"/>
                </a:solidFill>
                <a:effectLst/>
                <a:latin typeface="+mn-lt"/>
                <a:ea typeface="+mn-ea"/>
                <a:cs typeface="+mn-cs"/>
              </a:rPr>
              <a:t>In the utterance "Book me a ticket to Paris", "Paris" is an entity of type location. By recognizing the entities that are mentioned in the user’s input, LUIS helps you choose the specific actions to take to fulfil an intent.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Types of entities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LUIS offers many types of entities as shown in the next slide</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0979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9712653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0599639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48940591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132085712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752859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99736399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32136090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4035934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15522551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8681581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6/28/2018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2008207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132CD"/>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9"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9" name="Group 8"/>
          <p:cNvGrpSpPr/>
          <p:nvPr userDrawn="1"/>
        </p:nvGrpSpPr>
        <p:grpSpPr>
          <a:xfrm>
            <a:off x="11004178" y="6517755"/>
            <a:ext cx="950755" cy="215444"/>
            <a:chOff x="7082843" y="4126456"/>
            <a:chExt cx="1278066" cy="289613"/>
          </a:xfrm>
        </p:grpSpPr>
        <p:sp>
          <p:nvSpPr>
            <p:cNvPr id="11" name="TextBox 10"/>
            <p:cNvSpPr txBox="1"/>
            <p:nvPr/>
          </p:nvSpPr>
          <p:spPr>
            <a:xfrm>
              <a:off x="7237513" y="4126456"/>
              <a:ext cx="1123396" cy="289613"/>
            </a:xfrm>
            <a:prstGeom prst="rect">
              <a:avLst/>
            </a:prstGeom>
            <a:noFill/>
          </p:spPr>
          <p:txBody>
            <a:bodyPr wrap="square" rtlCol="0">
              <a:spAutoFit/>
            </a:bodyPr>
            <a:lstStyle/>
            <a:p>
              <a:r>
                <a:rPr lang="en-GB" sz="800" b="1" dirty="0">
                  <a:latin typeface="Segoe UI" panose="020B0502040204020203" pitchFamily="34" charset="0"/>
                  <a:cs typeface="Segoe UI" panose="020B0502040204020203" pitchFamily="34" charset="0"/>
                </a:rPr>
                <a:t>MICROSOFT</a:t>
              </a:r>
            </a:p>
          </p:txBody>
        </p:sp>
        <p:sp>
          <p:nvSpPr>
            <p:cNvPr id="12" name="Rectangle 11"/>
            <p:cNvSpPr/>
            <p:nvPr/>
          </p:nvSpPr>
          <p:spPr>
            <a:xfrm flipV="1">
              <a:off x="7082843"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3" name="Rectangle 12"/>
            <p:cNvSpPr/>
            <p:nvPr/>
          </p:nvSpPr>
          <p:spPr>
            <a:xfrm flipV="1">
              <a:off x="7180851"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4" name="Rectangle 13"/>
            <p:cNvSpPr/>
            <p:nvPr/>
          </p:nvSpPr>
          <p:spPr>
            <a:xfrm flipV="1">
              <a:off x="7082843"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5" name="Rectangle 14"/>
            <p:cNvSpPr/>
            <p:nvPr/>
          </p:nvSpPr>
          <p:spPr>
            <a:xfrm flipV="1">
              <a:off x="7180851"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grpSp>
      <p:cxnSp>
        <p:nvCxnSpPr>
          <p:cNvPr id="10" name="Straight Connector 9"/>
          <p:cNvCxnSpPr/>
          <p:nvPr userDrawn="1"/>
        </p:nvCxnSpPr>
        <p:spPr>
          <a:xfrm>
            <a:off x="10874587" y="6532880"/>
            <a:ext cx="0" cy="196427"/>
          </a:xfrm>
          <a:prstGeom prst="line">
            <a:avLst/>
          </a:prstGeom>
          <a:ln w="3175">
            <a:solidFill>
              <a:schemeClr val="tx1">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9111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4_Walkin">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4" name="Title 3"/>
          <p:cNvSpPr>
            <a:spLocks noGrp="1"/>
          </p:cNvSpPr>
          <p:nvPr>
            <p:ph type="title"/>
          </p:nvPr>
        </p:nvSpPr>
        <p:spPr>
          <a:xfrm>
            <a:off x="274638" y="2267326"/>
            <a:ext cx="11087629" cy="1200622"/>
          </a:xfrm>
        </p:spPr>
        <p:txBody>
          <a:bodyPr/>
          <a:lstStyle>
            <a:lvl1pPr>
              <a:defRPr sz="7200"/>
            </a:lvl1pPr>
          </a:lstStyle>
          <a:p>
            <a:r>
              <a:rPr lang="en-US"/>
              <a:t>Click to edit Master title style</a:t>
            </a:r>
          </a:p>
        </p:txBody>
      </p:sp>
      <p:sp>
        <p:nvSpPr>
          <p:cNvPr id="5" name="Text Placeholder 4"/>
          <p:cNvSpPr>
            <a:spLocks noGrp="1"/>
          </p:cNvSpPr>
          <p:nvPr>
            <p:ph type="body" sz="quarter" idx="10" hasCustomPrompt="1"/>
          </p:nvPr>
        </p:nvSpPr>
        <p:spPr>
          <a:xfrm>
            <a:off x="274638" y="3490913"/>
            <a:ext cx="8721725" cy="517065"/>
          </a:xfrm>
        </p:spPr>
        <p:txBody>
          <a:bodyPr/>
          <a:lstStyle>
            <a:lvl1pPr marL="0" indent="0">
              <a:buNone/>
              <a:defRPr sz="2400" baseline="0"/>
            </a:lvl1pPr>
          </a:lstStyle>
          <a:p>
            <a:pPr lvl="0"/>
            <a:r>
              <a:rPr lang="en-US"/>
              <a:t>Click to add text</a:t>
            </a:r>
          </a:p>
        </p:txBody>
      </p:sp>
    </p:spTree>
    <p:extLst>
      <p:ext uri="{BB962C8B-B14F-4D97-AF65-F5344CB8AC3E}">
        <p14:creationId xmlns:p14="http://schemas.microsoft.com/office/powerpoint/2010/main" val="2357273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bwMode="invGray">
          <a:xfrm>
            <a:off x="1" y="-1"/>
            <a:ext cx="5840360" cy="6858624"/>
          </a:xfrm>
          <a:prstGeom prst="rect">
            <a:avLst/>
          </a:prstGeom>
          <a:solidFill>
            <a:srgbClr val="0132C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userDrawn="1"/>
        </p:nvSpPr>
        <p:spPr>
          <a:xfrm>
            <a:off x="347898" y="2039653"/>
            <a:ext cx="460756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72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Click to edit Master title style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Tree>
    <p:extLst>
      <p:ext uri="{BB962C8B-B14F-4D97-AF65-F5344CB8AC3E}">
        <p14:creationId xmlns:p14="http://schemas.microsoft.com/office/powerpoint/2010/main" val="37687242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itle &amp; 2-color Non-bulleted text">
    <p:bg>
      <p:bgPr>
        <a:solidFill>
          <a:srgbClr val="2828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98172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Title &amp; 2-color Non-bulleted text">
    <p:bg>
      <p:bgPr>
        <a:solidFill>
          <a:srgbClr val="0132C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79292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1_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69046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solidFill>
                  <a:schemeClr val="accent4"/>
                </a:soli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5582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71860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90547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53677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883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020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22157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09801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11941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66583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79706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2">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866034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148999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1_50-50 Right Photo Layout">
    <p:bg>
      <p:bgPr>
        <a:solidFill>
          <a:srgbClr val="F8F8F8"/>
        </a:solidFill>
        <a:effectLst/>
      </p:bgPr>
    </p:bg>
    <p:spTree>
      <p:nvGrpSpPr>
        <p:cNvPr id="1" name=""/>
        <p:cNvGrpSpPr/>
        <p:nvPr/>
      </p:nvGrpSpPr>
      <p:grpSpPr>
        <a:xfrm>
          <a:off x="0" y="0"/>
          <a:ext cx="0" cy="0"/>
          <a:chOff x="0" y="0"/>
          <a:chExt cx="0" cy="0"/>
        </a:xfrm>
      </p:grpSpPr>
      <p:sp>
        <p:nvSpPr>
          <p:cNvPr id="6" name="Rectangle 5"/>
          <p:cNvSpPr/>
          <p:nvPr userDrawn="1"/>
        </p:nvSpPr>
        <p:spPr bwMode="auto">
          <a:xfrm>
            <a:off x="6090699" y="-39757"/>
            <a:ext cx="6101301" cy="6933538"/>
          </a:xfrm>
          <a:prstGeom prst="rect">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4" name="Text Placeholder 3"/>
          <p:cNvSpPr>
            <a:spLocks noGrp="1"/>
          </p:cNvSpPr>
          <p:nvPr>
            <p:ph type="body" sz="quarter" idx="11"/>
          </p:nvPr>
        </p:nvSpPr>
        <p:spPr>
          <a:xfrm>
            <a:off x="6361043" y="234562"/>
            <a:ext cx="5526158" cy="632837"/>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
        <p:nvSpPr>
          <p:cNvPr id="7" name="Text Placeholder 3"/>
          <p:cNvSpPr>
            <a:spLocks noGrp="1"/>
          </p:cNvSpPr>
          <p:nvPr>
            <p:ph type="body" sz="quarter" idx="12"/>
          </p:nvPr>
        </p:nvSpPr>
        <p:spPr>
          <a:xfrm>
            <a:off x="6675438" y="1180767"/>
            <a:ext cx="5116346" cy="3975654"/>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8015606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6740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2">
    <p:bg>
      <p:bgPr>
        <a:solidFill>
          <a:srgbClr val="25252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89081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7040564"/>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579480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DB40CD-1F4C-4AE8-81E2-E5C7743C6DB9}" type="datetimeFigureOut">
              <a:rPr lang="en-GB" smtClean="0"/>
              <a:t>28/06/2018</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974E5F3E-9604-4418-8E10-BA5C14B5081C}" type="slidenum">
              <a:rPr lang="en-GB" smtClean="0"/>
              <a:t>‹#›</a:t>
            </a:fld>
            <a:endParaRPr lang="en-GB" dirty="0"/>
          </a:p>
        </p:txBody>
      </p:sp>
    </p:spTree>
    <p:extLst>
      <p:ext uri="{BB962C8B-B14F-4D97-AF65-F5344CB8AC3E}">
        <p14:creationId xmlns:p14="http://schemas.microsoft.com/office/powerpoint/2010/main" val="168925860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userDrawn="1">
  <p:cSld name="White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656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userDrawn="1">
  <p:cSld name="6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3250" y="357188"/>
            <a:ext cx="10922000" cy="1325563"/>
          </a:xfrm>
        </p:spPr>
        <p:txBody>
          <a:bodyPr>
            <a:normAutofit/>
          </a:bodyPr>
          <a:lstStyle>
            <a:lvl1pPr>
              <a:defRPr sz="4000">
                <a:solidFill>
                  <a:schemeClr val="bg1"/>
                </a:solidFill>
                <a:latin typeface="Segoe UI Bold" panose="020B0802040204020203" pitchFamily="34" charset="0"/>
                <a:cs typeface="Segoe UI Bold" panose="020B0802040204020203" pitchFamily="34" charset="0"/>
              </a:defRPr>
            </a:lvl1pPr>
          </a:lstStyle>
          <a:p>
            <a:r>
              <a:rPr lang="en-US"/>
              <a:t>Click to edit Master title style</a:t>
            </a:r>
          </a:p>
        </p:txBody>
      </p:sp>
      <p:sp>
        <p:nvSpPr>
          <p:cNvPr id="3" name="Content Placeholder 2"/>
          <p:cNvSpPr>
            <a:spLocks noGrp="1"/>
          </p:cNvSpPr>
          <p:nvPr>
            <p:ph idx="1"/>
          </p:nvPr>
        </p:nvSpPr>
        <p:spPr>
          <a:xfrm>
            <a:off x="1174750" y="2201334"/>
            <a:ext cx="10350500" cy="2021836"/>
          </a:xfrm>
        </p:spPr>
        <p:txBody>
          <a:bodyPr/>
          <a:lstStyle>
            <a:lvl1pPr marL="0" indent="0">
              <a:lnSpc>
                <a:spcPct val="100000"/>
              </a:lnSpc>
              <a:buNone/>
              <a:defRPr sz="3333">
                <a:solidFill>
                  <a:schemeClr val="bg1"/>
                </a:solidFill>
                <a:latin typeface="Segoe UI Semilight" panose="020B0402040204020203" pitchFamily="34" charset="0"/>
                <a:cs typeface="Segoe UI Semilight" panose="020B0402040204020203" pitchFamily="34" charset="0"/>
              </a:defRPr>
            </a:lvl1pPr>
            <a:lvl2pPr marL="457163" indent="0">
              <a:buNone/>
              <a:defRPr sz="2333">
                <a:solidFill>
                  <a:schemeClr val="bg1"/>
                </a:solidFill>
              </a:defRPr>
            </a:lvl2pPr>
            <a:lvl3pPr marL="914327" indent="0">
              <a:buNone/>
              <a:defRPr>
                <a:solidFill>
                  <a:schemeClr val="bg1"/>
                </a:solidFill>
              </a:defRPr>
            </a:lvl3pPr>
            <a:lvl4pPr marL="1371490" indent="0">
              <a:buNone/>
              <a:defRPr>
                <a:solidFill>
                  <a:schemeClr val="bg1"/>
                </a:solidFill>
              </a:defRPr>
            </a:lvl4pPr>
            <a:lvl5pPr marL="1828654"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6731978"/>
      </p:ext>
    </p:extLst>
  </p:cSld>
  <p:clrMapOvr>
    <a:masterClrMapping/>
  </p:clrMapOvr>
  <p:extLst mod="1">
    <p:ext uri="{DCECCB84-F9BA-43D5-87BE-67443E8EF086}">
      <p15:sldGuideLst xmlns:p15="http://schemas.microsoft.com/office/powerpoint/2012/main">
        <p15:guide id="1" orient="horz" pos="1272">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3"/>
          <p:cNvSpPr>
            <a:spLocks noGrp="1"/>
          </p:cNvSpPr>
          <p:nvPr>
            <p:ph type="body" sz="quarter" idx="10"/>
          </p:nvPr>
        </p:nvSpPr>
        <p:spPr>
          <a:xfrm>
            <a:off x="269240" y="2092121"/>
            <a:ext cx="11653523" cy="1462773"/>
          </a:xfrm>
        </p:spPr>
        <p:txBody>
          <a:bodyPr>
            <a:spAutoFit/>
          </a:bodyPr>
          <a:lstStyle>
            <a:lvl1pPr marL="0" indent="0">
              <a:buFontTx/>
              <a:buNone/>
              <a:defRPr sz="1567"/>
            </a:lvl1pPr>
            <a:lvl2pPr>
              <a:defRPr sz="1567"/>
            </a:lvl2pPr>
            <a:lvl3pPr>
              <a:defRPr sz="1567"/>
            </a:lvl3pPr>
            <a:lvl4pPr>
              <a:defRPr sz="1567"/>
            </a:lvl4pPr>
            <a:lvl5pPr>
              <a:defRPr sz="15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2221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theme" Target="../theme/theme4.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theme" Target="../theme/theme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C3551-4691-492D-A7B3-905DCA39CACC}" type="datetimeFigureOut">
              <a:rPr lang="en-US" smtClean="0"/>
              <a:t>6/28/2018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7CC813-075D-450D-8831-ADAC84F33A68}" type="slidenum">
              <a:rPr lang="en-US" smtClean="0"/>
              <a:t>‹#›</a:t>
            </a:fld>
            <a:endParaRPr lang="en-US" dirty="0"/>
          </a:p>
        </p:txBody>
      </p:sp>
    </p:spTree>
    <p:extLst>
      <p:ext uri="{BB962C8B-B14F-4D97-AF65-F5344CB8AC3E}">
        <p14:creationId xmlns:p14="http://schemas.microsoft.com/office/powerpoint/2010/main" val="4092580843"/>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p:cNvGrpSpPr/>
          <p:nvPr userDrawn="1"/>
        </p:nvGrpSpPr>
        <p:grpSpPr>
          <a:xfrm>
            <a:off x="12370906" y="-217"/>
            <a:ext cx="935477" cy="5654618"/>
            <a:chOff x="12618967" y="-221"/>
            <a:chExt cx="954235" cy="5767186"/>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0 G:32 B:80</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16 G:124 B:16</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dirty="0">
                    <a:gradFill>
                      <a:gsLst>
                        <a:gs pos="10042">
                          <a:schemeClr val="tx1"/>
                        </a:gs>
                        <a:gs pos="39000">
                          <a:schemeClr val="tx1"/>
                        </a:gs>
                      </a:gsLst>
                      <a:lin ang="5400000" scaled="0"/>
                    </a:gradFill>
                    <a:ea typeface="Segoe UI" pitchFamily="34" charset="0"/>
                    <a:cs typeface="Segoe UI" pitchFamily="34" charset="0"/>
                  </a:rPr>
                  <a:t>R:</a:t>
                </a:r>
                <a:r>
                  <a:rPr lang="en-US" sz="490" baseline="0" dirty="0">
                    <a:gradFill>
                      <a:gsLst>
                        <a:gs pos="10042">
                          <a:schemeClr val="tx1"/>
                        </a:gs>
                        <a:gs pos="39000">
                          <a:schemeClr val="tx1"/>
                        </a:gs>
                      </a:gsLst>
                      <a:lin ang="5400000" scaled="0"/>
                    </a:gradFill>
                    <a:ea typeface="Segoe UI" pitchFamily="34" charset="0"/>
                    <a:cs typeface="Segoe UI" pitchFamily="34" charset="0"/>
                  </a:rPr>
                  <a:t>186 G:216 B:10</a:t>
                </a:r>
                <a:endParaRPr lang="en-US" sz="490" dirty="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674">
                          <a:srgbClr val="000000"/>
                        </a:gs>
                        <a:gs pos="46862">
                          <a:schemeClr val="tx1">
                            <a:lumMod val="50000"/>
                          </a:schemeClr>
                        </a:gs>
                        <a:gs pos="7000">
                          <a:schemeClr val="tx1">
                            <a:lumMod val="50000"/>
                          </a:schemeClr>
                        </a:gs>
                      </a:gsLst>
                      <a:lin ang="5400000" scaled="0"/>
                    </a:gradFill>
                    <a:latin typeface="+mn-lt"/>
                    <a:ea typeface="Segoe UI" pitchFamily="34" charset="0"/>
                    <a:cs typeface="Segoe UI" pitchFamily="34" charset="0"/>
                  </a:rPr>
                  <a:t>Light Orange</a:t>
                </a:r>
              </a:p>
              <a:p>
                <a:pPr algn="l" defTabSz="914102" fontAlgn="base">
                  <a:lnSpc>
                    <a:spcPct val="100000"/>
                  </a:lnSpc>
                  <a:spcBef>
                    <a:spcPct val="0"/>
                  </a:spcBef>
                  <a:spcAft>
                    <a:spcPct val="0"/>
                  </a:spcAft>
                </a:pPr>
                <a:r>
                  <a:rPr lang="en-US" sz="49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R:255</a:t>
                </a:r>
                <a:r>
                  <a:rPr lang="en-US" sz="490" baseline="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 G:140 B:0</a:t>
                </a:r>
                <a:endParaRPr lang="en-US" sz="49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endParaRP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Green</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G:75 B:28</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Secondary colors (use only when</a:t>
              </a:r>
              <a:r>
                <a:rPr lang="en-US" sz="980" baseline="0" dirty="0">
                  <a:gradFill>
                    <a:gsLst>
                      <a:gs pos="2917">
                        <a:schemeClr val="tx1"/>
                      </a:gs>
                      <a:gs pos="30000">
                        <a:schemeClr val="tx1"/>
                      </a:gs>
                    </a:gsLst>
                    <a:lin ang="5400000" scaled="0"/>
                  </a:gradFill>
                </a:rPr>
                <a:t> necessary)</a:t>
              </a:r>
              <a:endParaRPr lang="en-US" sz="98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442710010"/>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 id="2147483769" r:id="rId23"/>
    <p:sldLayoutId id="2147483770" r:id="rId24"/>
    <p:sldLayoutId id="2147483771" r:id="rId25"/>
    <p:sldLayoutId id="2147483772" r:id="rId26"/>
    <p:sldLayoutId id="2147483773" r:id="rId27"/>
    <p:sldLayoutId id="2147483774"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5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12.xml"/><Relationship Id="rId1" Type="http://schemas.openxmlformats.org/officeDocument/2006/relationships/slideLayout" Target="../slideLayouts/slideLayout5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5.xml"/></Relationships>
</file>

<file path=ppt/slides/_rels/slide15.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notesSlide" Target="../notesSlides/notesSlide15.xml"/><Relationship Id="rId1" Type="http://schemas.openxmlformats.org/officeDocument/2006/relationships/slideLayout" Target="../slideLayouts/slideLayout55.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17.xml"/><Relationship Id="rId1" Type="http://schemas.openxmlformats.org/officeDocument/2006/relationships/slideLayout" Target="../slideLayouts/slideLayout5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Azure/LearnAI-Bootcamp"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hyperlink" Target="https://aischool.microsoft.com/learning-paths" TargetMode="External"/><Relationship Id="rId4" Type="http://schemas.openxmlformats.org/officeDocument/2006/relationships/hyperlink" Target="http://learnanalytics.microsoft.co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5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E46C-50B0-47CD-9C70-58561269F20F}"/>
              </a:ext>
            </a:extLst>
          </p:cNvPr>
          <p:cNvPicPr>
            <a:picLocks noChangeAspect="1"/>
          </p:cNvPicPr>
          <p:nvPr/>
        </p:nvPicPr>
        <p:blipFill>
          <a:blip r:embed="rId3"/>
          <a:stretch>
            <a:fillRect/>
          </a:stretch>
        </p:blipFill>
        <p:spPr>
          <a:xfrm>
            <a:off x="0" y="5476"/>
            <a:ext cx="12192000" cy="6847047"/>
          </a:xfrm>
          <a:prstGeom prst="rect">
            <a:avLst/>
          </a:prstGeom>
        </p:spPr>
      </p:pic>
      <p:sp>
        <p:nvSpPr>
          <p:cNvPr id="4" name="Title 1">
            <a:extLst>
              <a:ext uri="{FF2B5EF4-FFF2-40B4-BE49-F238E27FC236}">
                <a16:creationId xmlns:a16="http://schemas.microsoft.com/office/drawing/2014/main" id="{616C5F49-332E-4482-84F4-F0523C81A3EA}"/>
              </a:ext>
            </a:extLst>
          </p:cNvPr>
          <p:cNvSpPr>
            <a:spLocks noGrp="1"/>
          </p:cNvSpPr>
          <p:nvPr>
            <p:ph type="title"/>
          </p:nvPr>
        </p:nvSpPr>
        <p:spPr>
          <a:xfrm>
            <a:off x="269302" y="2084187"/>
            <a:ext cx="8964185" cy="1793090"/>
          </a:xfrm>
        </p:spPr>
        <p:txBody>
          <a:bodyPr/>
          <a:lstStyle/>
          <a:p>
            <a:r>
              <a:rPr lang="en-US" dirty="0"/>
              <a:t>Principles of LUIS Schema Design</a:t>
            </a:r>
          </a:p>
        </p:txBody>
      </p:sp>
      <p:sp>
        <p:nvSpPr>
          <p:cNvPr id="5" name="Text Placeholder 2">
            <a:extLst>
              <a:ext uri="{FF2B5EF4-FFF2-40B4-BE49-F238E27FC236}">
                <a16:creationId xmlns:a16="http://schemas.microsoft.com/office/drawing/2014/main" id="{877CC8D6-523D-43B7-9E2A-2284DE169732}"/>
              </a:ext>
            </a:extLst>
          </p:cNvPr>
          <p:cNvSpPr txBox="1">
            <a:spLocks/>
          </p:cNvSpPr>
          <p:nvPr/>
        </p:nvSpPr>
        <p:spPr>
          <a:xfrm>
            <a:off x="269301" y="3878574"/>
            <a:ext cx="7171337" cy="1792326"/>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r>
              <a:rPr kumimoji="0" lang="en-US" sz="392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Speaker name</a:t>
            </a:r>
          </a:p>
        </p:txBody>
      </p:sp>
    </p:spTree>
    <p:extLst>
      <p:ext uri="{BB962C8B-B14F-4D97-AF65-F5344CB8AC3E}">
        <p14:creationId xmlns:p14="http://schemas.microsoft.com/office/powerpoint/2010/main" val="176897134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Entity Types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graphicFrame>
        <p:nvGraphicFramePr>
          <p:cNvPr id="9" name="Diagram 8">
            <a:extLst>
              <a:ext uri="{FF2B5EF4-FFF2-40B4-BE49-F238E27FC236}">
                <a16:creationId xmlns:a16="http://schemas.microsoft.com/office/drawing/2014/main" id="{D0DB2619-A1A9-4B43-8A9C-139C1A065C1E}"/>
              </a:ext>
            </a:extLst>
          </p:cNvPr>
          <p:cNvGraphicFramePr/>
          <p:nvPr>
            <p:extLst>
              <p:ext uri="{D42A27DB-BD31-4B8C-83A1-F6EECF244321}">
                <p14:modId xmlns:p14="http://schemas.microsoft.com/office/powerpoint/2010/main" val="3517147495"/>
              </p:ext>
            </p:extLst>
          </p:nvPr>
        </p:nvGraphicFramePr>
        <p:xfrm>
          <a:off x="129556" y="1229030"/>
          <a:ext cx="1199084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91089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Managing Utterances</a:t>
            </a:r>
          </a:p>
        </p:txBody>
      </p:sp>
    </p:spTree>
    <p:extLst>
      <p:ext uri="{BB962C8B-B14F-4D97-AF65-F5344CB8AC3E}">
        <p14:creationId xmlns:p14="http://schemas.microsoft.com/office/powerpoint/2010/main" val="2212967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Design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12077986" cy="6924973"/>
          </a:xfrm>
          <a:prstGeom prst="rect">
            <a:avLst/>
          </a:prstGeom>
        </p:spPr>
        <p:txBody>
          <a:bodyPr wrap="none">
            <a:spAutoFit/>
          </a:bodyPr>
          <a:lstStyle/>
          <a:p>
            <a:pPr lvl="0">
              <a:lnSpc>
                <a:spcPct val="150000"/>
              </a:lnSpc>
            </a:pPr>
            <a:r>
              <a:rPr lang="en-US" sz="3200" dirty="0"/>
              <a:t>Begin with 10-15 </a:t>
            </a:r>
            <a:r>
              <a:rPr lang="en-US" sz="3200" u="sng" dirty="0">
                <a:hlinkClick r:id="rId3"/>
              </a:rPr>
              <a:t>utterances</a:t>
            </a:r>
            <a:r>
              <a:rPr lang="en-US" sz="3200" dirty="0"/>
              <a:t> per intent</a:t>
            </a:r>
          </a:p>
          <a:p>
            <a:pPr>
              <a:lnSpc>
                <a:spcPct val="150000"/>
              </a:lnSpc>
            </a:pPr>
            <a:r>
              <a:rPr lang="en-US" sz="3200" dirty="0"/>
              <a:t>Collect phrases that you think users will say</a:t>
            </a:r>
          </a:p>
          <a:p>
            <a:pPr>
              <a:lnSpc>
                <a:spcPct val="150000"/>
              </a:lnSpc>
            </a:pPr>
            <a:r>
              <a:rPr lang="en-US" sz="3200" dirty="0"/>
              <a:t>Use the representative language of the user</a:t>
            </a:r>
          </a:p>
          <a:p>
            <a:pPr lvl="0">
              <a:lnSpc>
                <a:spcPct val="150000"/>
              </a:lnSpc>
            </a:pPr>
            <a:r>
              <a:rPr lang="en-US" sz="3200" dirty="0"/>
              <a:t>Include utterances that mean the same but are constructed differently. </a:t>
            </a:r>
            <a:endParaRPr lang="en-US" sz="3200" dirty="0">
              <a:solidFill>
                <a:srgbClr val="000000"/>
              </a:solidFill>
              <a:latin typeface="segoe-ui_normal"/>
            </a:endParaRPr>
          </a:p>
          <a:p>
            <a:pPr lvl="0">
              <a:lnSpc>
                <a:spcPct val="150000"/>
              </a:lnSpc>
            </a:pPr>
            <a:r>
              <a:rPr lang="en-US" sz="3200" dirty="0"/>
              <a:t>Be mindful that utterances aren't always well formed</a:t>
            </a:r>
            <a:endParaRPr lang="en-US" sz="3200" dirty="0">
              <a:solidFill>
                <a:srgbClr val="000000"/>
              </a:solidFill>
              <a:latin typeface="segoe-ui_normal"/>
            </a:endParaRPr>
          </a:p>
          <a:p>
            <a:pPr lvl="0">
              <a:lnSpc>
                <a:spcPct val="150000"/>
              </a:lnSpc>
            </a:pPr>
            <a:r>
              <a:rPr lang="en-US" sz="3200" dirty="0"/>
              <a:t>Choose varied terminology as well as phrasing</a:t>
            </a:r>
            <a:endParaRPr lang="en-US" sz="3200" dirty="0">
              <a:solidFill>
                <a:srgbClr val="000000"/>
              </a:solidFill>
              <a:latin typeface="segoe-ui_normal"/>
            </a:endParaRPr>
          </a:p>
          <a:p>
            <a:pPr lvl="0">
              <a:lnSpc>
                <a:spcPct val="150000"/>
              </a:lnSpc>
            </a:pPr>
            <a:r>
              <a:rPr lang="en-US" sz="3200" b="1" dirty="0"/>
              <a:t>None</a:t>
            </a:r>
            <a:r>
              <a:rPr lang="en-US" sz="3200" dirty="0"/>
              <a:t> intent should have between 10-20 % of the total utterances.</a:t>
            </a:r>
          </a:p>
          <a:p>
            <a:endParaRPr lang="en-US" sz="3600" dirty="0">
              <a:solidFill>
                <a:srgbClr val="000000"/>
              </a:solidFill>
              <a:latin typeface="segoe-ui_normal"/>
            </a:endParaRPr>
          </a:p>
          <a:p>
            <a:pPr lvl="0"/>
            <a:endParaRPr lang="en-US" sz="3600" dirty="0">
              <a:solidFill>
                <a:srgbClr val="000000"/>
              </a:solidFill>
              <a:latin typeface="segoe-ui_norm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4720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Improving Utterance Accuracy</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208252" y="1275001"/>
            <a:ext cx="11701526" cy="4467057"/>
          </a:xfrm>
          <a:prstGeom prst="rect">
            <a:avLst/>
          </a:prstGeom>
        </p:spPr>
        <p:txBody>
          <a:bodyPr wrap="square">
            <a:spAutoFit/>
          </a:bodyPr>
          <a:lstStyle/>
          <a:p>
            <a:pPr lvl="0">
              <a:lnSpc>
                <a:spcPct val="150000"/>
              </a:lnSpc>
            </a:pPr>
            <a:r>
              <a:rPr lang="en-US" sz="2400" dirty="0">
                <a:solidFill>
                  <a:prstClr val="black"/>
                </a:solidFill>
              </a:rPr>
              <a:t>Intent Utterance list:</a:t>
            </a:r>
          </a:p>
          <a:p>
            <a:pPr lvl="0">
              <a:lnSpc>
                <a:spcPct val="150000"/>
              </a:lnSpc>
            </a:pPr>
            <a:r>
              <a:rPr lang="en-US" sz="2400" dirty="0">
                <a:solidFill>
                  <a:prstClr val="black"/>
                </a:solidFill>
              </a:rPr>
              <a:t>	Provides a list of example utterances for an intent.</a:t>
            </a:r>
          </a:p>
          <a:p>
            <a:pPr lvl="0">
              <a:lnSpc>
                <a:spcPct val="150000"/>
              </a:lnSpc>
              <a:defRPr/>
            </a:pPr>
            <a:r>
              <a:rPr lang="en-US" sz="2400" dirty="0">
                <a:solidFill>
                  <a:prstClr val="black"/>
                </a:solidFill>
              </a:rPr>
              <a:t>Phrase List:</a:t>
            </a:r>
          </a:p>
          <a:p>
            <a:pPr lvl="0">
              <a:lnSpc>
                <a:spcPct val="150000"/>
              </a:lnSpc>
              <a:defRPr/>
            </a:pPr>
            <a:r>
              <a:rPr lang="en-US" sz="2400" dirty="0">
                <a:solidFill>
                  <a:prstClr val="black"/>
                </a:solidFill>
              </a:rPr>
              <a:t>	Enables synonyms to improve the accuracy of intent scores from an utterance</a:t>
            </a:r>
          </a:p>
          <a:p>
            <a:pPr lvl="0">
              <a:lnSpc>
                <a:spcPct val="150000"/>
              </a:lnSpc>
            </a:pPr>
            <a:r>
              <a:rPr lang="en-US" sz="2400" dirty="0">
                <a:solidFill>
                  <a:prstClr val="black"/>
                </a:solidFill>
                <a:latin typeface="Calibri" panose="020F0502020204030204"/>
              </a:rPr>
              <a:t>Pattern Features:</a:t>
            </a:r>
          </a:p>
          <a:p>
            <a:pPr lvl="2">
              <a:lnSpc>
                <a:spcPct val="150000"/>
              </a:lnSpc>
            </a:pPr>
            <a:r>
              <a:rPr lang="en-US" sz="2400" dirty="0">
                <a:solidFill>
                  <a:prstClr val="black"/>
                </a:solidFill>
              </a:rPr>
              <a:t>Improve accuracy for utterances that reveal a pattern in word order and word choice.</a:t>
            </a:r>
          </a:p>
          <a:p>
            <a:pPr lvl="0">
              <a:lnSpc>
                <a:spcPct val="150000"/>
              </a:lnSpc>
            </a:pPr>
            <a:r>
              <a:rPr lang="en-US" sz="2400" dirty="0">
                <a:solidFill>
                  <a:prstClr val="black"/>
                </a:solidFill>
              </a:rPr>
              <a:t>Regex:</a:t>
            </a:r>
          </a:p>
          <a:p>
            <a:pPr lvl="0">
              <a:lnSpc>
                <a:spcPct val="150000"/>
              </a:lnSpc>
            </a:pPr>
            <a:r>
              <a:rPr lang="en-US" sz="2400" dirty="0">
                <a:solidFill>
                  <a:prstClr val="black"/>
                </a:solidFill>
              </a:rPr>
              <a:t>	Non machine learned technique using regular expressions to match infotmation</a:t>
            </a:r>
          </a:p>
        </p:txBody>
      </p:sp>
    </p:spTree>
    <p:extLst>
      <p:ext uri="{BB962C8B-B14F-4D97-AF65-F5344CB8AC3E}">
        <p14:creationId xmlns:p14="http://schemas.microsoft.com/office/powerpoint/2010/main" val="2440584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Review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62693" y="932064"/>
            <a:ext cx="10884262" cy="9140964"/>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 the first instance: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Use LUIS Active Learning to improve utterances.</a:t>
            </a:r>
          </a:p>
          <a:p>
            <a:pPr lvl="0">
              <a:lnSpc>
                <a:spcPct val="150000"/>
              </a:lnSpc>
            </a:pPr>
            <a:r>
              <a:rPr lang="en-US" sz="3200" dirty="0">
                <a:solidFill>
                  <a:prstClr val="black"/>
                </a:solidFill>
                <a:latin typeface="Calibri" panose="020F0502020204030204"/>
              </a:rPr>
              <a:t>	Review endpoint utterances.</a:t>
            </a:r>
          </a:p>
          <a:p>
            <a:pPr lvl="0">
              <a:lnSpc>
                <a:spcPct val="150000"/>
              </a:lnSpc>
            </a:pPr>
            <a:r>
              <a:rPr lang="en-US" sz="3200" dirty="0">
                <a:solidFill>
                  <a:prstClr val="black"/>
                </a:solidFill>
                <a:latin typeface="Calibri" panose="020F0502020204030204"/>
              </a:rPr>
              <a:t>	Label identified utterances, train, and publish back to LUIS.</a:t>
            </a:r>
          </a:p>
          <a:p>
            <a:pPr lvl="0">
              <a:lnSpc>
                <a:spcPct val="150000"/>
              </a:lnSpc>
            </a:pPr>
            <a:r>
              <a:rPr lang="en-US" sz="3200" dirty="0">
                <a:solidFill>
                  <a:prstClr val="black"/>
                </a:solidFill>
                <a:latin typeface="Calibri" panose="020F0502020204030204"/>
              </a:rPr>
              <a:t>For remaining utterances:</a:t>
            </a:r>
          </a:p>
          <a:p>
            <a:pPr lvl="0">
              <a:lnSpc>
                <a:spcPct val="150000"/>
              </a:lnSpc>
            </a:pPr>
            <a:r>
              <a:rPr lang="en-US" sz="3200" dirty="0">
                <a:solidFill>
                  <a:prstClr val="black"/>
                </a:solidFill>
                <a:latin typeface="Calibri" panose="020F0502020204030204"/>
              </a:rPr>
              <a:t>	Download the endpoint logs</a:t>
            </a:r>
          </a:p>
          <a:p>
            <a:pPr lvl="0">
              <a:lnSpc>
                <a:spcPct val="150000"/>
              </a:lnSpc>
            </a:pPr>
            <a:r>
              <a:rPr lang="en-US" sz="3200" dirty="0">
                <a:solidFill>
                  <a:prstClr val="black"/>
                </a:solidFill>
                <a:latin typeface="Calibri" panose="020F0502020204030204"/>
              </a:rPr>
              <a:t>	Parse to JSON and review the utterances</a:t>
            </a:r>
          </a:p>
          <a:p>
            <a:pPr lvl="0">
              <a:lnSpc>
                <a:spcPct val="150000"/>
              </a:lnSpc>
            </a:pPr>
            <a:r>
              <a:rPr lang="en-US" sz="3200" dirty="0">
                <a:solidFill>
                  <a:prstClr val="black"/>
                </a:solidFill>
                <a:latin typeface="Calibri" panose="020F0502020204030204"/>
              </a:rPr>
              <a:t>	Consider adding new utterences for those identified</a:t>
            </a:r>
          </a:p>
          <a:p>
            <a:pPr lvl="0">
              <a:lnSpc>
                <a:spcPct val="150000"/>
              </a:lnSpc>
            </a:pPr>
            <a:endParaRPr lang="en-US" sz="32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5942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Customer Story: Nedbank</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3" name="Picture 2">
            <a:hlinkClick r:id="rId3"/>
            <a:extLst>
              <a:ext uri="{FF2B5EF4-FFF2-40B4-BE49-F238E27FC236}">
                <a16:creationId xmlns:a16="http://schemas.microsoft.com/office/drawing/2014/main" id="{FDF2A961-BBE9-4187-9889-5C3E93D4E82D}"/>
              </a:ext>
            </a:extLst>
          </p:cNvPr>
          <p:cNvPicPr>
            <a:picLocks noChangeAspect="1"/>
          </p:cNvPicPr>
          <p:nvPr/>
        </p:nvPicPr>
        <p:blipFill>
          <a:blip r:embed="rId4"/>
          <a:stretch>
            <a:fillRect/>
          </a:stretch>
        </p:blipFill>
        <p:spPr>
          <a:xfrm>
            <a:off x="-90311" y="1122363"/>
            <a:ext cx="12372622" cy="3509818"/>
          </a:xfrm>
          <a:prstGeom prst="rect">
            <a:avLst/>
          </a:prstGeom>
        </p:spPr>
      </p:pic>
      <p:sp>
        <p:nvSpPr>
          <p:cNvPr id="5" name="Rectangle 4">
            <a:hlinkClick r:id="rId3"/>
            <a:extLst>
              <a:ext uri="{FF2B5EF4-FFF2-40B4-BE49-F238E27FC236}">
                <a16:creationId xmlns:a16="http://schemas.microsoft.com/office/drawing/2014/main" id="{6C8DC55F-657D-47B0-8935-1542F6C8466B}"/>
              </a:ext>
            </a:extLst>
          </p:cNvPr>
          <p:cNvSpPr/>
          <p:nvPr/>
        </p:nvSpPr>
        <p:spPr>
          <a:xfrm>
            <a:off x="2223910" y="5135472"/>
            <a:ext cx="7563555" cy="1200329"/>
          </a:xfrm>
          <a:prstGeom prst="rect">
            <a:avLst/>
          </a:prstGeom>
        </p:spPr>
        <p:txBody>
          <a:bodyPr wrap="square">
            <a:spAutoFit/>
          </a:bodyPr>
          <a:lstStyle/>
          <a:p>
            <a:r>
              <a:rPr lang="en-US" dirty="0">
                <a:latin typeface="SegoeUI"/>
              </a:rPr>
              <a:t>Nedbank, one of the major banks in South Africa, is using a virtual call center solution, based on the Microsoft Bot Framework and the Microsoft Azure Language Understanding Intelligent Service, that can understand the context of clients’ questions. </a:t>
            </a:r>
            <a:endParaRPr lang="en-GB" dirty="0"/>
          </a:p>
        </p:txBody>
      </p:sp>
    </p:spTree>
    <p:extLst>
      <p:ext uri="{BB962C8B-B14F-4D97-AF65-F5344CB8AC3E}">
        <p14:creationId xmlns:p14="http://schemas.microsoft.com/office/powerpoint/2010/main" val="159964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Best Practices</a:t>
            </a:r>
          </a:p>
        </p:txBody>
      </p:sp>
    </p:spTree>
    <p:extLst>
      <p:ext uri="{BB962C8B-B14F-4D97-AF65-F5344CB8AC3E}">
        <p14:creationId xmlns:p14="http://schemas.microsoft.com/office/powerpoint/2010/main" val="266794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Best Practices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509939" y="1122363"/>
            <a:ext cx="9732664" cy="5575052"/>
          </a:xfrm>
          <a:prstGeom prst="rect">
            <a:avLst/>
          </a:prstGeom>
        </p:spPr>
        <p:txBody>
          <a:bodyPr wrap="none">
            <a:spAutoFit/>
          </a:bodyPr>
          <a:lstStyle/>
          <a:p>
            <a:pPr>
              <a:lnSpc>
                <a:spcPct val="150000"/>
              </a:lnSpc>
            </a:pPr>
            <a:r>
              <a:rPr lang="en-US" sz="2400" b="1" dirty="0"/>
              <a:t>Intents</a:t>
            </a:r>
          </a:p>
          <a:p>
            <a:pPr>
              <a:lnSpc>
                <a:spcPct val="150000"/>
              </a:lnSpc>
            </a:pPr>
            <a:r>
              <a:rPr lang="en-US" sz="2400" dirty="0"/>
              <a:t>	Create an intent when this intent would trigger an action. </a:t>
            </a:r>
          </a:p>
          <a:p>
            <a:pPr>
              <a:lnSpc>
                <a:spcPct val="150000"/>
              </a:lnSpc>
            </a:pPr>
            <a:r>
              <a:rPr lang="en-GB" sz="2400" dirty="0"/>
              <a:t>	Intents should be specific.</a:t>
            </a:r>
          </a:p>
          <a:p>
            <a:pPr>
              <a:lnSpc>
                <a:spcPct val="150000"/>
              </a:lnSpc>
            </a:pPr>
            <a:r>
              <a:rPr lang="en-US" sz="2400" dirty="0"/>
              <a:t>	If intents are semantically close, consider merging them.</a:t>
            </a:r>
          </a:p>
          <a:p>
            <a:pPr>
              <a:lnSpc>
                <a:spcPct val="150000"/>
              </a:lnSpc>
            </a:pPr>
            <a:r>
              <a:rPr lang="en-US" sz="2400" b="1" dirty="0"/>
              <a:t>Entities</a:t>
            </a:r>
          </a:p>
          <a:p>
            <a:pPr>
              <a:lnSpc>
                <a:spcPct val="150000"/>
              </a:lnSpc>
            </a:pPr>
            <a:r>
              <a:rPr lang="en-US" sz="2400" dirty="0"/>
              <a:t>	Create when bot needs some parameters or data from the utterance.</a:t>
            </a:r>
          </a:p>
          <a:p>
            <a:pPr>
              <a:lnSpc>
                <a:spcPct val="150000"/>
              </a:lnSpc>
            </a:pPr>
            <a:r>
              <a:rPr lang="en-US" sz="2400" b="1" dirty="0"/>
              <a:t>Utterances</a:t>
            </a:r>
          </a:p>
          <a:p>
            <a:pPr>
              <a:lnSpc>
                <a:spcPct val="150000"/>
              </a:lnSpc>
            </a:pPr>
            <a:r>
              <a:rPr lang="en-US" sz="2400" dirty="0"/>
              <a:t>	Begin with 10-15 </a:t>
            </a:r>
            <a:r>
              <a:rPr lang="en-US" sz="2400" u="sng" dirty="0">
                <a:hlinkClick r:id="rId3"/>
              </a:rPr>
              <a:t>utterances</a:t>
            </a:r>
            <a:r>
              <a:rPr lang="en-US" sz="2400" dirty="0"/>
              <a:t> per intent.</a:t>
            </a:r>
          </a:p>
          <a:p>
            <a:pPr lvl="0">
              <a:lnSpc>
                <a:spcPct val="150000"/>
              </a:lnSpc>
            </a:pPr>
            <a:r>
              <a:rPr lang="en-US" sz="2400" dirty="0"/>
              <a:t>	Each utterance should be contextually different.</a:t>
            </a:r>
          </a:p>
          <a:p>
            <a:pPr lvl="0">
              <a:lnSpc>
                <a:spcPct val="150000"/>
              </a:lnSpc>
            </a:pPr>
            <a:r>
              <a:rPr lang="en-US" sz="2400" dirty="0"/>
              <a:t>	The </a:t>
            </a:r>
            <a:r>
              <a:rPr lang="en-US" sz="2400" b="1" dirty="0"/>
              <a:t>None</a:t>
            </a:r>
            <a:r>
              <a:rPr lang="en-US" sz="2400" dirty="0"/>
              <a:t> intent should have between 10-20% of the total utterances</a:t>
            </a:r>
          </a:p>
        </p:txBody>
      </p:sp>
    </p:spTree>
    <p:extLst>
      <p:ext uri="{BB962C8B-B14F-4D97-AF65-F5344CB8AC3E}">
        <p14:creationId xmlns:p14="http://schemas.microsoft.com/office/powerpoint/2010/main" val="39691142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Enterprise Considerations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9975231" cy="7201972"/>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3200" b="1" dirty="0">
                <a:solidFill>
                  <a:prstClr val="black"/>
                </a:solidFill>
                <a:latin typeface="Calibri" panose="020F0502020204030204"/>
              </a:rPr>
              <a:t>LUIS requests exceeding quotas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Spread the load to multiple LUIS applications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Export the original app, and import back onto a separate app</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Load balance request across the apps and monitor</a:t>
            </a:r>
            <a:endParaRPr lang="en-US" sz="28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a:ea typeface="+mn-ea"/>
                <a:cs typeface="+mn-cs"/>
              </a:rPr>
              <a:t>Wrong in</a:t>
            </a:r>
            <a:r>
              <a:rPr lang="en-US" sz="3200" b="1" dirty="0">
                <a:solidFill>
                  <a:prstClr val="black"/>
                </a:solidFill>
                <a:latin typeface="Calibri" panose="020F0502020204030204"/>
              </a:rPr>
              <a:t>tents are returned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Consider implementing a dispatcher model approach</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Parent app provides categories. Child app subcategories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77267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 Domains and Intents.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Designing Entities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Managing Utterances</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Best Practices</a:t>
            </a:r>
          </a:p>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3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784338" marR="0" lvl="2"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196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66755074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At the end of this session, you should be better able to…</a:t>
            </a:r>
            <a:br>
              <a:rPr lang="en-US" sz="3600" dirty="0"/>
            </a:br>
            <a:endParaRPr lang="en-US" sz="3600" dirty="0"/>
          </a:p>
          <a:p>
            <a:r>
              <a:rPr lang="en-US" sz="2800" dirty="0"/>
              <a:t>Design Domains and Intents.</a:t>
            </a:r>
            <a:br>
              <a:rPr lang="en-US" sz="2800" dirty="0"/>
            </a:br>
            <a:endParaRPr lang="en-US" sz="2800" dirty="0"/>
          </a:p>
          <a:p>
            <a:r>
              <a:rPr lang="en-US" sz="2800" dirty="0"/>
              <a:t>Designing Entities</a:t>
            </a:r>
            <a:br>
              <a:rPr lang="en-US" sz="2800" dirty="0"/>
            </a:br>
            <a:endParaRPr lang="en-US" sz="2800" dirty="0"/>
          </a:p>
          <a:p>
            <a:r>
              <a:rPr lang="en-US" sz="2800" dirty="0"/>
              <a:t>Managing Utterances</a:t>
            </a:r>
          </a:p>
          <a:p>
            <a:endParaRPr lang="en-US" sz="2800" dirty="0"/>
          </a:p>
          <a:p>
            <a:r>
              <a:rPr lang="en-US" sz="2800" dirty="0"/>
              <a:t>Best Practices</a:t>
            </a:r>
          </a:p>
          <a:p>
            <a:pPr marL="0" indent="0">
              <a:buNone/>
            </a:pPr>
            <a:endParaRPr lang="en-US" sz="3600" dirty="0"/>
          </a:p>
          <a:p>
            <a:pPr lvl="2"/>
            <a:endParaRPr lang="en-US" dirty="0"/>
          </a:p>
        </p:txBody>
      </p:sp>
    </p:spTree>
    <p:extLst>
      <p:ext uri="{BB962C8B-B14F-4D97-AF65-F5344CB8AC3E}">
        <p14:creationId xmlns:p14="http://schemas.microsoft.com/office/powerpoint/2010/main" val="316506064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495"/>
            <a:ext cx="11653523" cy="4770280"/>
          </a:xfrm>
        </p:spPr>
        <p:txBody>
          <a:bodyPr/>
          <a:lstStyle/>
          <a:p>
            <a:r>
              <a:rPr lang="en-US" dirty="0"/>
              <a:t>The full Learn AI Bootcamp: </a:t>
            </a:r>
            <a:r>
              <a:rPr lang="en-US" dirty="0">
                <a:hlinkClick r:id="rId3"/>
              </a:rPr>
              <a:t>https://github.com/Azure/LearnAI-Bootcamp</a:t>
            </a:r>
            <a:r>
              <a:rPr lang="en-US" dirty="0"/>
              <a:t> </a:t>
            </a:r>
            <a:br>
              <a:rPr lang="en-US" dirty="0"/>
            </a:br>
            <a:endParaRPr lang="en-US" dirty="0"/>
          </a:p>
          <a:p>
            <a:r>
              <a:rPr lang="en-US" dirty="0">
                <a:gradFill>
                  <a:gsLst>
                    <a:gs pos="7965">
                      <a:schemeClr val="tx1"/>
                    </a:gs>
                    <a:gs pos="63000">
                      <a:schemeClr val="tx1"/>
                    </a:gs>
                  </a:gsLst>
                  <a:lin ang="5400000" scaled="0"/>
                </a:gradFill>
              </a:rPr>
              <a:t>Our team: </a:t>
            </a:r>
            <a:br>
              <a:rPr lang="en-US" dirty="0">
                <a:gradFill>
                  <a:gsLst>
                    <a:gs pos="7965">
                      <a:schemeClr val="tx1"/>
                    </a:gs>
                    <a:gs pos="63000">
                      <a:schemeClr val="tx1"/>
                    </a:gs>
                  </a:gsLst>
                  <a:lin ang="5400000" scaled="0"/>
                </a:gradFill>
              </a:rPr>
            </a:br>
            <a:r>
              <a:rPr lang="en-US" dirty="0">
                <a:gradFill>
                  <a:gsLst>
                    <a:gs pos="7965">
                      <a:schemeClr val="tx1"/>
                    </a:gs>
                    <a:gs pos="63000">
                      <a:schemeClr val="tx1"/>
                    </a:gs>
                  </a:gsLst>
                  <a:lin ang="5400000" scaled="0"/>
                </a:gradFill>
                <a:hlinkClick r:id="rId4"/>
              </a:rPr>
              <a:t>http://learnanalytics.microsoft.com/</a:t>
            </a:r>
            <a:br>
              <a:rPr lang="en-US" dirty="0">
                <a:gradFill>
                  <a:gsLst>
                    <a:gs pos="7965">
                      <a:schemeClr val="tx1"/>
                    </a:gs>
                    <a:gs pos="63000">
                      <a:schemeClr val="tx1"/>
                    </a:gs>
                  </a:gsLst>
                  <a:lin ang="5400000" scaled="0"/>
                </a:gradFill>
              </a:rPr>
            </a:br>
            <a:r>
              <a:rPr lang="en-US" dirty="0">
                <a:gradFill>
                  <a:gsLst>
                    <a:gs pos="7965">
                      <a:schemeClr val="tx1"/>
                    </a:gs>
                    <a:gs pos="63000">
                      <a:schemeClr val="tx1"/>
                    </a:gs>
                  </a:gsLst>
                  <a:lin ang="5400000" scaled="0"/>
                </a:gradFill>
              </a:rPr>
              <a:t> </a:t>
            </a:r>
          </a:p>
          <a:p>
            <a:r>
              <a:rPr lang="en-US" dirty="0">
                <a:gradFill>
                  <a:gsLst>
                    <a:gs pos="7965">
                      <a:schemeClr val="tx1"/>
                    </a:gs>
                    <a:gs pos="63000">
                      <a:schemeClr val="tx1"/>
                    </a:gs>
                  </a:gsLst>
                  <a:lin ang="5400000" scaled="0"/>
                </a:gradFill>
              </a:rPr>
              <a:t>AI Learning Paths: </a:t>
            </a:r>
            <a:r>
              <a:rPr lang="en-US" dirty="0">
                <a:gradFill>
                  <a:gsLst>
                    <a:gs pos="7965">
                      <a:schemeClr val="tx1"/>
                    </a:gs>
                    <a:gs pos="63000">
                      <a:schemeClr val="tx1"/>
                    </a:gs>
                  </a:gsLst>
                  <a:lin ang="5400000" scaled="0"/>
                </a:gradFill>
                <a:hlinkClick r:id="rId5"/>
              </a:rPr>
              <a:t>https://aischool.microsoft.com/learning-paths</a:t>
            </a:r>
            <a:endParaRPr lang="en-US" dirty="0">
              <a:gradFill>
                <a:gsLst>
                  <a:gs pos="7965">
                    <a:schemeClr val="tx1"/>
                  </a:gs>
                  <a:gs pos="63000">
                    <a:schemeClr val="tx1"/>
                  </a:gs>
                </a:gsLst>
                <a:lin ang="5400000" scaled="0"/>
              </a:gradFill>
            </a:endParaRPr>
          </a:p>
        </p:txBody>
      </p:sp>
      <p:sp>
        <p:nvSpPr>
          <p:cNvPr id="17" name="Title 16"/>
          <p:cNvSpPr>
            <a:spLocks noGrp="1"/>
          </p:cNvSpPr>
          <p:nvPr>
            <p:ph type="title"/>
          </p:nvPr>
        </p:nvSpPr>
        <p:spPr/>
        <p:txBody>
          <a:bodyPr/>
          <a:lstStyle/>
          <a:p>
            <a:r>
              <a:rPr lang="en-US" dirty="0"/>
              <a:t>Additional resources</a:t>
            </a:r>
          </a:p>
        </p:txBody>
      </p:sp>
    </p:spTree>
    <p:extLst>
      <p:ext uri="{BB962C8B-B14F-4D97-AF65-F5344CB8AC3E}">
        <p14:creationId xmlns:p14="http://schemas.microsoft.com/office/powerpoint/2010/main" val="1467407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Domains and Intents</a:t>
            </a:r>
          </a:p>
        </p:txBody>
      </p:sp>
    </p:spTree>
    <p:extLst>
      <p:ext uri="{BB962C8B-B14F-4D97-AF65-F5344CB8AC3E}">
        <p14:creationId xmlns:p14="http://schemas.microsoft.com/office/powerpoint/2010/main" val="421368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LUIS Domain Options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graphicFrame>
        <p:nvGraphicFramePr>
          <p:cNvPr id="3" name="Diagram 2">
            <a:extLst>
              <a:ext uri="{FF2B5EF4-FFF2-40B4-BE49-F238E27FC236}">
                <a16:creationId xmlns:a16="http://schemas.microsoft.com/office/drawing/2014/main" id="{B4C3B2B0-964B-4EA8-9823-BD9191783F1A}"/>
              </a:ext>
            </a:extLst>
          </p:cNvPr>
          <p:cNvGraphicFramePr/>
          <p:nvPr>
            <p:extLst>
              <p:ext uri="{D42A27DB-BD31-4B8C-83A1-F6EECF244321}">
                <p14:modId xmlns:p14="http://schemas.microsoft.com/office/powerpoint/2010/main" val="3218838444"/>
              </p:ext>
            </p:extLst>
          </p:nvPr>
        </p:nvGraphicFramePr>
        <p:xfrm>
          <a:off x="2032000" y="112236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r>
              <a:rPr lang="en-GB" sz="3600" dirty="0">
                <a:solidFill>
                  <a:schemeClr val="bg1"/>
                </a:solidFill>
              </a:rPr>
              <a:t>Hybrid</a:t>
            </a:r>
          </a:p>
        </p:txBody>
      </p:sp>
    </p:spTree>
    <p:extLst>
      <p:ext uri="{BB962C8B-B14F-4D97-AF65-F5344CB8AC3E}">
        <p14:creationId xmlns:p14="http://schemas.microsoft.com/office/powerpoint/2010/main" val="72192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Determining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dirty="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dirty="0">
                <a:solidFill>
                  <a:prstClr val="black"/>
                </a:solidFill>
                <a:latin typeface="Segoe UI Light" panose="020B0502040204020203" pitchFamily="34" charset="0"/>
                <a:cs typeface="Segoe UI Light" panose="020B0502040204020203" pitchFamily="34" charset="0"/>
              </a:rPr>
              <a:t>Here is a more detailed view of the Top Business Intents as LUIS intents.</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55796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557968"/>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573891"/>
            <a:ext cx="2229349" cy="338554"/>
          </a:xfrm>
          <a:prstGeom prst="rect">
            <a:avLst/>
          </a:prstGeom>
        </p:spPr>
        <p:txBody>
          <a:bodyPr wrap="square">
            <a:spAutoFit/>
          </a:bodyPr>
          <a:lstStyle/>
          <a:p>
            <a:pPr algn="ctr" defTabSz="1219170"/>
            <a:r>
              <a:rPr lang="en-US" sz="1600" dirty="0">
                <a:solidFill>
                  <a:prstClr val="black"/>
                </a:solidFill>
                <a:latin typeface="Segoe UI Light"/>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Conference Management </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algn="ctr" defTabSz="1219170"/>
            <a:r>
              <a:rPr lang="en-US" sz="1600" dirty="0">
                <a:solidFill>
                  <a:prstClr val="black"/>
                </a:solidFill>
                <a:latin typeface="Segoe UI Light"/>
              </a:rPr>
              <a:t>Business Domain</a:t>
            </a:r>
          </a:p>
        </p:txBody>
      </p:sp>
      <p:sp>
        <p:nvSpPr>
          <p:cNvPr id="24" name="Rectangle: Rounded Corners 23">
            <a:extLst>
              <a:ext uri="{FF2B5EF4-FFF2-40B4-BE49-F238E27FC236}">
                <a16:creationId xmlns:a16="http://schemas.microsoft.com/office/drawing/2014/main" id="{7EA7CAF7-9CA6-4135-8622-0D9AC94216C4}"/>
              </a:ext>
            </a:extLst>
          </p:cNvPr>
          <p:cNvSpPr/>
          <p:nvPr/>
        </p:nvSpPr>
        <p:spPr>
          <a:xfrm>
            <a:off x="2857187" y="3429323"/>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Make Booking</a:t>
            </a:r>
            <a:endParaRPr lang="en-US" b="1" dirty="0">
              <a:solidFill>
                <a:prstClr val="black"/>
              </a:solidFill>
              <a:latin typeface="Segoe UI Light"/>
            </a:endParaRPr>
          </a:p>
        </p:txBody>
      </p:sp>
      <p:sp>
        <p:nvSpPr>
          <p:cNvPr id="25" name="Rectangle: Rounded Corners 24">
            <a:extLst>
              <a:ext uri="{FF2B5EF4-FFF2-40B4-BE49-F238E27FC236}">
                <a16:creationId xmlns:a16="http://schemas.microsoft.com/office/drawing/2014/main" id="{36926738-141D-4561-920A-D76B34D417F5}"/>
              </a:ext>
            </a:extLst>
          </p:cNvPr>
          <p:cNvSpPr/>
          <p:nvPr/>
        </p:nvSpPr>
        <p:spPr>
          <a:xfrm>
            <a:off x="5627185" y="3436778"/>
            <a:ext cx="1367584" cy="90894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Get agenda</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2857186" y="3967864"/>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2857186" y="4475134"/>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Get Booking Status</a:t>
            </a:r>
          </a:p>
        </p:txBody>
      </p:sp>
      <p:sp>
        <p:nvSpPr>
          <p:cNvPr id="28" name="Rectangle: Rounded Corners 27">
            <a:extLst>
              <a:ext uri="{FF2B5EF4-FFF2-40B4-BE49-F238E27FC236}">
                <a16:creationId xmlns:a16="http://schemas.microsoft.com/office/drawing/2014/main" id="{1795668A-CDA9-4CE1-96DD-2AB9A7972E13}"/>
              </a:ext>
            </a:extLst>
          </p:cNvPr>
          <p:cNvSpPr/>
          <p:nvPr/>
        </p:nvSpPr>
        <p:spPr>
          <a:xfrm>
            <a:off x="2857185" y="5047089"/>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Booking Refund</a:t>
            </a:r>
          </a:p>
        </p:txBody>
      </p:sp>
      <p:sp>
        <p:nvSpPr>
          <p:cNvPr id="29" name="Rectangle: Rounded Corners 28">
            <a:extLst>
              <a:ext uri="{FF2B5EF4-FFF2-40B4-BE49-F238E27FC236}">
                <a16:creationId xmlns:a16="http://schemas.microsoft.com/office/drawing/2014/main" id="{380DCD5E-1365-4481-8544-1C44C1276B0B}"/>
              </a:ext>
            </a:extLst>
          </p:cNvPr>
          <p:cNvSpPr/>
          <p:nvPr/>
        </p:nvSpPr>
        <p:spPr>
          <a:xfrm>
            <a:off x="7846755" y="3429023"/>
            <a:ext cx="1367583" cy="90243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Exhibitor.</a:t>
            </a:r>
          </a:p>
          <a:p>
            <a:pPr algn="ctr" defTabSz="1219170"/>
            <a:r>
              <a:rPr lang="en-US" dirty="0">
                <a:solidFill>
                  <a:prstClr val="black"/>
                </a:solidFill>
                <a:latin typeface="Segoe UI Light"/>
              </a:rPr>
              <a:t>How to Apply </a:t>
            </a:r>
          </a:p>
        </p:txBody>
      </p:sp>
      <p:sp>
        <p:nvSpPr>
          <p:cNvPr id="30" name="Rectangle: Rounded Corners 29">
            <a:extLst>
              <a:ext uri="{FF2B5EF4-FFF2-40B4-BE49-F238E27FC236}">
                <a16:creationId xmlns:a16="http://schemas.microsoft.com/office/drawing/2014/main" id="{9C67AC06-611D-4317-8283-3C8ACA7AD75A}"/>
              </a:ext>
            </a:extLst>
          </p:cNvPr>
          <p:cNvSpPr/>
          <p:nvPr/>
        </p:nvSpPr>
        <p:spPr>
          <a:xfrm>
            <a:off x="10247180" y="4547741"/>
            <a:ext cx="1352393"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Reset Password</a:t>
            </a:r>
          </a:p>
        </p:txBody>
      </p:sp>
      <p:sp>
        <p:nvSpPr>
          <p:cNvPr id="31" name="Rectangle: Rounded Corners 30">
            <a:extLst>
              <a:ext uri="{FF2B5EF4-FFF2-40B4-BE49-F238E27FC236}">
                <a16:creationId xmlns:a16="http://schemas.microsoft.com/office/drawing/2014/main" id="{188D4F06-F447-4019-A622-8B6503C9D949}"/>
              </a:ext>
            </a:extLst>
          </p:cNvPr>
          <p:cNvSpPr/>
          <p:nvPr/>
        </p:nvSpPr>
        <p:spPr>
          <a:xfrm>
            <a:off x="10245193" y="3412446"/>
            <a:ext cx="1367584"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General Q&amp;A</a:t>
            </a:r>
          </a:p>
        </p:txBody>
      </p:sp>
      <p:sp>
        <p:nvSpPr>
          <p:cNvPr id="32" name="Rectangle: Rounded Corners 31">
            <a:extLst>
              <a:ext uri="{FF2B5EF4-FFF2-40B4-BE49-F238E27FC236}">
                <a16:creationId xmlns:a16="http://schemas.microsoft.com/office/drawing/2014/main" id="{90ABD6E4-DCD6-4A38-80DE-83F9D08066F2}"/>
              </a:ext>
            </a:extLst>
          </p:cNvPr>
          <p:cNvSpPr/>
          <p:nvPr/>
        </p:nvSpPr>
        <p:spPr>
          <a:xfrm>
            <a:off x="2827541" y="5666173"/>
            <a:ext cx="9160126" cy="467596"/>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None</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346447"/>
            <a:ext cx="2229349" cy="338554"/>
          </a:xfrm>
          <a:prstGeom prst="rect">
            <a:avLst/>
          </a:prstGeom>
        </p:spPr>
        <p:txBody>
          <a:bodyPr wrap="square">
            <a:spAutoFit/>
          </a:bodyPr>
          <a:lstStyle/>
          <a:p>
            <a:pPr algn="ctr" defTabSz="1219170"/>
            <a:r>
              <a:rPr lang="en-US" sz="1600" dirty="0">
                <a:solidFill>
                  <a:prstClr val="black"/>
                </a:solidFill>
                <a:latin typeface="Segoe UI Light"/>
              </a:rPr>
              <a:t>LUIS Intents</a:t>
            </a:r>
          </a:p>
        </p:txBody>
      </p:sp>
      <p:sp>
        <p:nvSpPr>
          <p:cNvPr id="37" name="Rectangle: Rounded Corners 36">
            <a:extLst>
              <a:ext uri="{FF2B5EF4-FFF2-40B4-BE49-F238E27FC236}">
                <a16:creationId xmlns:a16="http://schemas.microsoft.com/office/drawing/2014/main" id="{D57EA5A8-4F1D-4E77-9325-EAD351E4FABC}"/>
              </a:ext>
            </a:extLst>
          </p:cNvPr>
          <p:cNvSpPr/>
          <p:nvPr/>
        </p:nvSpPr>
        <p:spPr>
          <a:xfrm>
            <a:off x="7846755" y="4547741"/>
            <a:ext cx="1367583"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Exhibitor.</a:t>
            </a:r>
          </a:p>
          <a:p>
            <a:pPr algn="ctr" defTabSz="1219170"/>
            <a:r>
              <a:rPr lang="en-US" dirty="0">
                <a:solidFill>
                  <a:prstClr val="black"/>
                </a:solidFill>
                <a:latin typeface="Segoe UI Light"/>
              </a:rPr>
              <a:t>Levels</a:t>
            </a:r>
          </a:p>
        </p:txBody>
      </p:sp>
    </p:spTree>
    <p:extLst>
      <p:ext uri="{BB962C8B-B14F-4D97-AF65-F5344CB8AC3E}">
        <p14:creationId xmlns:p14="http://schemas.microsoft.com/office/powerpoint/2010/main" val="31101988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P spid="32" grpId="0" animBg="1"/>
      <p:bldP spid="33" grpId="0"/>
      <p:bldP spid="3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BOT LOGIC FLOW –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dirty="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dirty="0">
                <a:solidFill>
                  <a:prstClr val="black"/>
                </a:solidFill>
                <a:latin typeface="Segoe UI Light" panose="020B0502040204020203" pitchFamily="34" charset="0"/>
                <a:cs typeface="Segoe UI Light" panose="020B0502040204020203" pitchFamily="34" charset="0"/>
              </a:rPr>
              <a:t>Here is a high level logic flow for the bot starting with Top Intents.</a:t>
            </a:r>
          </a:p>
        </p:txBody>
      </p:sp>
      <p:sp>
        <p:nvSpPr>
          <p:cNvPr id="33" name="Rectangle: Rounded Corners 32">
            <a:extLst>
              <a:ext uri="{FF2B5EF4-FFF2-40B4-BE49-F238E27FC236}">
                <a16:creationId xmlns:a16="http://schemas.microsoft.com/office/drawing/2014/main" id="{577F88DE-C181-455C-A2D7-7B18768884EB}"/>
              </a:ext>
            </a:extLst>
          </p:cNvPr>
          <p:cNvSpPr/>
          <p:nvPr/>
        </p:nvSpPr>
        <p:spPr>
          <a:xfrm>
            <a:off x="1665629"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Make Booking </a:t>
            </a:r>
            <a:r>
              <a:rPr lang="en-US" sz="1067" b="1" dirty="0">
                <a:solidFill>
                  <a:prstClr val="black"/>
                </a:solidFill>
                <a:latin typeface="Segoe UI Light"/>
              </a:rPr>
              <a:t>(PBI)</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075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agenda</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397588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Balance</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1017"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Status</a:t>
            </a:r>
          </a:p>
        </p:txBody>
      </p:sp>
      <p:sp>
        <p:nvSpPr>
          <p:cNvPr id="37" name="Rectangle: Rounded Corners 36">
            <a:extLst>
              <a:ext uri="{FF2B5EF4-FFF2-40B4-BE49-F238E27FC236}">
                <a16:creationId xmlns:a16="http://schemas.microsoft.com/office/drawing/2014/main" id="{B94A897F-1BD7-4AF6-9A65-318D94E3CF42}"/>
              </a:ext>
            </a:extLst>
          </p:cNvPr>
          <p:cNvSpPr/>
          <p:nvPr/>
        </p:nvSpPr>
        <p:spPr>
          <a:xfrm>
            <a:off x="628614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Refund</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127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How to Apply </a:t>
            </a:r>
          </a:p>
        </p:txBody>
      </p:sp>
      <p:sp>
        <p:nvSpPr>
          <p:cNvPr id="39" name="Rectangle: Rounded Corners 38">
            <a:extLst>
              <a:ext uri="{FF2B5EF4-FFF2-40B4-BE49-F238E27FC236}">
                <a16:creationId xmlns:a16="http://schemas.microsoft.com/office/drawing/2014/main" id="{067ADEB0-3261-43E5-B01F-BB7216F48D1C}"/>
              </a:ext>
            </a:extLst>
          </p:cNvPr>
          <p:cNvSpPr/>
          <p:nvPr/>
        </p:nvSpPr>
        <p:spPr>
          <a:xfrm>
            <a:off x="859640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Reset Password</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1534"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General Q&amp;A</a:t>
            </a:r>
          </a:p>
        </p:txBody>
      </p:sp>
      <p:sp>
        <p:nvSpPr>
          <p:cNvPr id="41" name="Rectangle: Rounded Corners 40">
            <a:extLst>
              <a:ext uri="{FF2B5EF4-FFF2-40B4-BE49-F238E27FC236}">
                <a16:creationId xmlns:a16="http://schemas.microsoft.com/office/drawing/2014/main" id="{6949F85F-2430-4DD0-90D3-676412B7CC3D}"/>
              </a:ext>
            </a:extLst>
          </p:cNvPr>
          <p:cNvSpPr/>
          <p:nvPr/>
        </p:nvSpPr>
        <p:spPr>
          <a:xfrm>
            <a:off x="1090666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None</a:t>
            </a:r>
          </a:p>
        </p:txBody>
      </p:sp>
      <p:sp>
        <p:nvSpPr>
          <p:cNvPr id="42" name="Rectangle 41">
            <a:extLst>
              <a:ext uri="{FF2B5EF4-FFF2-40B4-BE49-F238E27FC236}">
                <a16:creationId xmlns:a16="http://schemas.microsoft.com/office/drawing/2014/main" id="{4CFFE607-A607-4A38-8572-4F0A740EE802}"/>
              </a:ext>
            </a:extLst>
          </p:cNvPr>
          <p:cNvSpPr/>
          <p:nvPr/>
        </p:nvSpPr>
        <p:spPr>
          <a:xfrm>
            <a:off x="116449" y="2120167"/>
            <a:ext cx="1117422" cy="584775"/>
          </a:xfrm>
          <a:prstGeom prst="rect">
            <a:avLst/>
          </a:prstGeom>
        </p:spPr>
        <p:txBody>
          <a:bodyPr wrap="none">
            <a:spAutoFit/>
          </a:bodyPr>
          <a:lstStyle/>
          <a:p>
            <a:pPr algn="ctr" defTabSz="1219170"/>
            <a:r>
              <a:rPr lang="en-US" sz="1600" dirty="0">
                <a:solidFill>
                  <a:prstClr val="black"/>
                </a:solidFill>
                <a:latin typeface="Segoe UI Light"/>
              </a:rPr>
              <a:t>Top Intents</a:t>
            </a:r>
          </a:p>
          <a:p>
            <a:pPr algn="ctr" defTabSz="1219170"/>
            <a:r>
              <a:rPr lang="en-US" sz="1600" dirty="0">
                <a:solidFill>
                  <a:prstClr val="black"/>
                </a:solidFill>
                <a:latin typeface="Segoe UI Light"/>
              </a:rPr>
              <a:t>(LUIS)</a:t>
            </a:r>
          </a:p>
        </p:txBody>
      </p:sp>
      <p:cxnSp>
        <p:nvCxnSpPr>
          <p:cNvPr id="6" name="Straight Arrow Connector 5">
            <a:extLst>
              <a:ext uri="{FF2B5EF4-FFF2-40B4-BE49-F238E27FC236}">
                <a16:creationId xmlns:a16="http://schemas.microsoft.com/office/drawing/2014/main" id="{8E17FDA0-3C15-4DC4-8033-D398363F6E22}"/>
              </a:ext>
            </a:extLst>
          </p:cNvPr>
          <p:cNvCxnSpPr>
            <a:cxnSpLocks/>
            <a:stCxn id="42" idx="3"/>
          </p:cNvCxnSpPr>
          <p:nvPr/>
        </p:nvCxnSpPr>
        <p:spPr>
          <a:xfrm flipV="1">
            <a:off x="1233871" y="2304300"/>
            <a:ext cx="294769" cy="1082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D5D59F75-BEA4-4C74-AB3C-5509E5243D14}"/>
              </a:ext>
            </a:extLst>
          </p:cNvPr>
          <p:cNvSpPr/>
          <p:nvPr/>
        </p:nvSpPr>
        <p:spPr>
          <a:xfrm rot="16200000">
            <a:off x="3652953" y="674329"/>
            <a:ext cx="585624" cy="4539607"/>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43" name="Rectangle 42">
            <a:extLst>
              <a:ext uri="{FF2B5EF4-FFF2-40B4-BE49-F238E27FC236}">
                <a16:creationId xmlns:a16="http://schemas.microsoft.com/office/drawing/2014/main" id="{2CF06E10-B521-4FFD-8C05-864DE014FD58}"/>
              </a:ext>
            </a:extLst>
          </p:cNvPr>
          <p:cNvSpPr/>
          <p:nvPr/>
        </p:nvSpPr>
        <p:spPr>
          <a:xfrm>
            <a:off x="2557598"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sp>
        <p:nvSpPr>
          <p:cNvPr id="45" name="Left Brace 44">
            <a:extLst>
              <a:ext uri="{FF2B5EF4-FFF2-40B4-BE49-F238E27FC236}">
                <a16:creationId xmlns:a16="http://schemas.microsoft.com/office/drawing/2014/main" id="{4719304B-9ED5-43A7-BE13-E6AECE219BC9}"/>
              </a:ext>
            </a:extLst>
          </p:cNvPr>
          <p:cNvSpPr/>
          <p:nvPr/>
        </p:nvSpPr>
        <p:spPr>
          <a:xfrm rot="16200000">
            <a:off x="7108008"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46" name="Rectangle 45">
            <a:extLst>
              <a:ext uri="{FF2B5EF4-FFF2-40B4-BE49-F238E27FC236}">
                <a16:creationId xmlns:a16="http://schemas.microsoft.com/office/drawing/2014/main" id="{74648C85-9C9B-462F-AFE7-255C1F67A77B}"/>
              </a:ext>
            </a:extLst>
          </p:cNvPr>
          <p:cNvSpPr/>
          <p:nvPr/>
        </p:nvSpPr>
        <p:spPr>
          <a:xfrm>
            <a:off x="5980775" y="3347057"/>
            <a:ext cx="2684980" cy="584775"/>
          </a:xfrm>
          <a:prstGeom prst="rect">
            <a:avLst/>
          </a:prstGeom>
        </p:spPr>
        <p:txBody>
          <a:bodyPr wrap="square">
            <a:spAutoFit/>
          </a:bodyPr>
          <a:lstStyle/>
          <a:p>
            <a:pPr algn="ctr" defTabSz="1219170"/>
            <a:r>
              <a:rPr lang="en-US" sz="1600" dirty="0">
                <a:solidFill>
                  <a:prstClr val="black"/>
                </a:solidFill>
                <a:latin typeface="Segoe UI Light"/>
              </a:rPr>
              <a:t>Multi-Turn Process Guidance</a:t>
            </a:r>
          </a:p>
          <a:p>
            <a:pPr algn="ctr" defTabSz="1219170"/>
            <a:r>
              <a:rPr lang="en-US" sz="1600" dirty="0">
                <a:solidFill>
                  <a:prstClr val="black"/>
                </a:solidFill>
                <a:latin typeface="Segoe UI Light"/>
              </a:rPr>
              <a:t>Dialogs</a:t>
            </a:r>
          </a:p>
        </p:txBody>
      </p:sp>
      <p:sp>
        <p:nvSpPr>
          <p:cNvPr id="47" name="Left Brace 46">
            <a:extLst>
              <a:ext uri="{FF2B5EF4-FFF2-40B4-BE49-F238E27FC236}">
                <a16:creationId xmlns:a16="http://schemas.microsoft.com/office/drawing/2014/main" id="{DE8071DA-CB61-4719-AD21-FD9BE6891C3C}"/>
              </a:ext>
            </a:extLst>
          </p:cNvPr>
          <p:cNvSpPr/>
          <p:nvPr/>
        </p:nvSpPr>
        <p:spPr>
          <a:xfrm rot="16200000">
            <a:off x="8840705"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48" name="Rectangle 47">
            <a:extLst>
              <a:ext uri="{FF2B5EF4-FFF2-40B4-BE49-F238E27FC236}">
                <a16:creationId xmlns:a16="http://schemas.microsoft.com/office/drawing/2014/main" id="{D92F3A89-B643-4A08-8C3D-4D5CC7BEB910}"/>
              </a:ext>
            </a:extLst>
          </p:cNvPr>
          <p:cNvSpPr/>
          <p:nvPr/>
        </p:nvSpPr>
        <p:spPr>
          <a:xfrm>
            <a:off x="7946263" y="3955799"/>
            <a:ext cx="2684980" cy="584775"/>
          </a:xfrm>
          <a:prstGeom prst="rect">
            <a:avLst/>
          </a:prstGeom>
        </p:spPr>
        <p:txBody>
          <a:bodyPr wrap="square">
            <a:spAutoFit/>
          </a:bodyPr>
          <a:lstStyle/>
          <a:p>
            <a:pPr algn="ctr" defTabSz="1219170"/>
            <a:r>
              <a:rPr lang="en-US" sz="1600" dirty="0">
                <a:solidFill>
                  <a:prstClr val="black"/>
                </a:solidFill>
                <a:latin typeface="Segoe UI Light"/>
              </a:rPr>
              <a:t>Multi-Turn Conversational Task Completion</a:t>
            </a:r>
          </a:p>
        </p:txBody>
      </p:sp>
      <p:cxnSp>
        <p:nvCxnSpPr>
          <p:cNvPr id="50" name="Straight Connector 49">
            <a:extLst>
              <a:ext uri="{FF2B5EF4-FFF2-40B4-BE49-F238E27FC236}">
                <a16:creationId xmlns:a16="http://schemas.microsoft.com/office/drawing/2014/main" id="{12A805F6-D3CA-4774-9C2A-74832839D82A}"/>
              </a:ext>
            </a:extLst>
          </p:cNvPr>
          <p:cNvCxnSpPr>
            <a:cxnSpLocks/>
          </p:cNvCxnSpPr>
          <p:nvPr/>
        </p:nvCxnSpPr>
        <p:spPr>
          <a:xfrm>
            <a:off x="9133514"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 name="Left Brace 51">
            <a:extLst>
              <a:ext uri="{FF2B5EF4-FFF2-40B4-BE49-F238E27FC236}">
                <a16:creationId xmlns:a16="http://schemas.microsoft.com/office/drawing/2014/main" id="{ACD9DA4A-DE8E-4179-BB83-6E98E942B97A}"/>
              </a:ext>
            </a:extLst>
          </p:cNvPr>
          <p:cNvSpPr/>
          <p:nvPr/>
        </p:nvSpPr>
        <p:spPr>
          <a:xfrm rot="16200000">
            <a:off x="10573400" y="1843600"/>
            <a:ext cx="585624" cy="222935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cxnSp>
        <p:nvCxnSpPr>
          <p:cNvPr id="53" name="Straight Connector 52">
            <a:extLst>
              <a:ext uri="{FF2B5EF4-FFF2-40B4-BE49-F238E27FC236}">
                <a16:creationId xmlns:a16="http://schemas.microsoft.com/office/drawing/2014/main" id="{B9A56DEF-8F7C-4FBE-9580-DE99C860EA7B}"/>
              </a:ext>
            </a:extLst>
          </p:cNvPr>
          <p:cNvCxnSpPr>
            <a:cxnSpLocks/>
          </p:cNvCxnSpPr>
          <p:nvPr/>
        </p:nvCxnSpPr>
        <p:spPr>
          <a:xfrm flipH="1">
            <a:off x="10868421"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F9035E28-6371-4685-979E-CB5D1288A3C0}"/>
              </a:ext>
            </a:extLst>
          </p:cNvPr>
          <p:cNvSpPr/>
          <p:nvPr/>
        </p:nvSpPr>
        <p:spPr>
          <a:xfrm>
            <a:off x="9535562"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QnA maker)</a:t>
            </a:r>
          </a:p>
        </p:txBody>
      </p:sp>
      <p:sp>
        <p:nvSpPr>
          <p:cNvPr id="56" name="Rectangle 55">
            <a:extLst>
              <a:ext uri="{FF2B5EF4-FFF2-40B4-BE49-F238E27FC236}">
                <a16:creationId xmlns:a16="http://schemas.microsoft.com/office/drawing/2014/main" id="{D08EDABB-3754-4F04-8F0D-655958967185}"/>
              </a:ext>
            </a:extLst>
          </p:cNvPr>
          <p:cNvSpPr/>
          <p:nvPr/>
        </p:nvSpPr>
        <p:spPr>
          <a:xfrm>
            <a:off x="173873" y="5106112"/>
            <a:ext cx="1688283" cy="584775"/>
          </a:xfrm>
          <a:prstGeom prst="rect">
            <a:avLst/>
          </a:prstGeom>
        </p:spPr>
        <p:txBody>
          <a:bodyPr wrap="none">
            <a:spAutoFit/>
          </a:bodyPr>
          <a:lstStyle/>
          <a:p>
            <a:pPr algn="ctr" defTabSz="1219170"/>
            <a:r>
              <a:rPr lang="en-US" sz="1600" dirty="0">
                <a:solidFill>
                  <a:prstClr val="black"/>
                </a:solidFill>
                <a:latin typeface="Segoe UI Light"/>
              </a:rPr>
              <a:t>Additional Intents</a:t>
            </a:r>
          </a:p>
          <a:p>
            <a:pPr algn="ctr" defTabSz="1219170"/>
            <a:r>
              <a:rPr lang="en-US" sz="1600" dirty="0">
                <a:solidFill>
                  <a:prstClr val="black"/>
                </a:solidFill>
                <a:latin typeface="Segoe UI Light"/>
              </a:rPr>
              <a:t>(Non-LUIS)</a:t>
            </a:r>
          </a:p>
        </p:txBody>
      </p:sp>
      <p:sp>
        <p:nvSpPr>
          <p:cNvPr id="57" name="Rectangle: Rounded Corners 56">
            <a:extLst>
              <a:ext uri="{FF2B5EF4-FFF2-40B4-BE49-F238E27FC236}">
                <a16:creationId xmlns:a16="http://schemas.microsoft.com/office/drawing/2014/main" id="{CFD12594-56FB-4425-9141-98AED2A0264B}"/>
              </a:ext>
            </a:extLst>
          </p:cNvPr>
          <p:cNvSpPr/>
          <p:nvPr/>
        </p:nvSpPr>
        <p:spPr>
          <a:xfrm>
            <a:off x="2166990"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Greeting</a:t>
            </a:r>
          </a:p>
        </p:txBody>
      </p:sp>
      <p:sp>
        <p:nvSpPr>
          <p:cNvPr id="58" name="Rectangle: Rounded Corners 57">
            <a:extLst>
              <a:ext uri="{FF2B5EF4-FFF2-40B4-BE49-F238E27FC236}">
                <a16:creationId xmlns:a16="http://schemas.microsoft.com/office/drawing/2014/main" id="{60A222A0-C310-4C66-9F9B-DAB91C5407FD}"/>
              </a:ext>
            </a:extLst>
          </p:cNvPr>
          <p:cNvSpPr/>
          <p:nvPr/>
        </p:nvSpPr>
        <p:spPr>
          <a:xfrm>
            <a:off x="3322119"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Closing</a:t>
            </a:r>
          </a:p>
        </p:txBody>
      </p:sp>
      <p:sp>
        <p:nvSpPr>
          <p:cNvPr id="60" name="Rectangle 59">
            <a:extLst>
              <a:ext uri="{FF2B5EF4-FFF2-40B4-BE49-F238E27FC236}">
                <a16:creationId xmlns:a16="http://schemas.microsoft.com/office/drawing/2014/main" id="{F305B133-C19D-4BE3-A410-5F25F3494FD7}"/>
              </a:ext>
            </a:extLst>
          </p:cNvPr>
          <p:cNvSpPr/>
          <p:nvPr/>
        </p:nvSpPr>
        <p:spPr>
          <a:xfrm>
            <a:off x="9713376" y="5402155"/>
            <a:ext cx="2305669" cy="98126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67" b="1" dirty="0">
                <a:solidFill>
                  <a:prstClr val="black">
                    <a:lumMod val="50000"/>
                    <a:lumOff val="50000"/>
                  </a:prstClr>
                </a:solidFill>
                <a:latin typeface="Segoe UI Light"/>
              </a:rPr>
              <a:t>QnA Confidence Logic</a:t>
            </a:r>
          </a:p>
          <a:p>
            <a:pPr defTabSz="1219170"/>
            <a:r>
              <a:rPr lang="en-US" sz="1467" dirty="0">
                <a:solidFill>
                  <a:prstClr val="black">
                    <a:lumMod val="50000"/>
                    <a:lumOff val="50000"/>
                  </a:prstClr>
                </a:solidFill>
                <a:latin typeface="Segoe UI Light"/>
              </a:rPr>
              <a:t>0.3 or less (Closing dialog)</a:t>
            </a:r>
          </a:p>
          <a:p>
            <a:pPr defTabSz="1219170"/>
            <a:r>
              <a:rPr lang="en-US" sz="1467" dirty="0">
                <a:solidFill>
                  <a:prstClr val="black">
                    <a:lumMod val="50000"/>
                    <a:lumOff val="50000"/>
                  </a:prstClr>
                </a:solidFill>
                <a:latin typeface="Segoe UI Light"/>
              </a:rPr>
              <a:t>0.3-0.5 (Confirm dialog)</a:t>
            </a:r>
          </a:p>
          <a:p>
            <a:pPr defTabSz="1219170"/>
            <a:r>
              <a:rPr lang="en-US" sz="1467" dirty="0">
                <a:solidFill>
                  <a:prstClr val="black">
                    <a:lumMod val="50000"/>
                    <a:lumOff val="50000"/>
                  </a:prstClr>
                </a:solidFill>
                <a:latin typeface="Segoe UI Light"/>
              </a:rPr>
              <a:t>0.5 and above (Respond)</a:t>
            </a:r>
          </a:p>
        </p:txBody>
      </p:sp>
      <p:sp>
        <p:nvSpPr>
          <p:cNvPr id="61" name="Rectangle 60">
            <a:extLst>
              <a:ext uri="{FF2B5EF4-FFF2-40B4-BE49-F238E27FC236}">
                <a16:creationId xmlns:a16="http://schemas.microsoft.com/office/drawing/2014/main" id="{4A2FFAEF-903F-4C36-B565-04E7CF327839}"/>
              </a:ext>
            </a:extLst>
          </p:cNvPr>
          <p:cNvSpPr/>
          <p:nvPr/>
        </p:nvSpPr>
        <p:spPr>
          <a:xfrm>
            <a:off x="1670916" y="5967128"/>
            <a:ext cx="2094813"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Notification Using Regex</a:t>
            </a:r>
          </a:p>
        </p:txBody>
      </p:sp>
      <p:cxnSp>
        <p:nvCxnSpPr>
          <p:cNvPr id="62" name="Straight Connector 61">
            <a:extLst>
              <a:ext uri="{FF2B5EF4-FFF2-40B4-BE49-F238E27FC236}">
                <a16:creationId xmlns:a16="http://schemas.microsoft.com/office/drawing/2014/main" id="{E01ECFF7-8463-4DB4-84E5-8C9D9A0CFD1D}"/>
              </a:ext>
            </a:extLst>
          </p:cNvPr>
          <p:cNvCxnSpPr>
            <a:cxnSpLocks/>
          </p:cNvCxnSpPr>
          <p:nvPr/>
        </p:nvCxnSpPr>
        <p:spPr>
          <a:xfrm>
            <a:off x="2704099" y="5591112"/>
            <a:ext cx="0" cy="36576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B8F51AE-FB18-47BE-8D94-154605CC38C1}"/>
              </a:ext>
            </a:extLst>
          </p:cNvPr>
          <p:cNvSpPr/>
          <p:nvPr/>
        </p:nvSpPr>
        <p:spPr>
          <a:xfrm>
            <a:off x="2520232" y="4047968"/>
            <a:ext cx="2911311"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follow up notification specific to the response </a:t>
            </a:r>
          </a:p>
          <a:p>
            <a:pPr algn="ctr" defTabSz="1219170"/>
            <a:r>
              <a:rPr lang="en-US" sz="1400" i="1" dirty="0">
                <a:solidFill>
                  <a:prstClr val="black">
                    <a:lumMod val="50000"/>
                    <a:lumOff val="50000"/>
                  </a:prstClr>
                </a:solidFill>
                <a:latin typeface="Segoe UI Light"/>
              </a:rPr>
              <a:t>(e.g. “of course.” if Booking = True)</a:t>
            </a:r>
          </a:p>
        </p:txBody>
      </p:sp>
      <p:cxnSp>
        <p:nvCxnSpPr>
          <p:cNvPr id="69" name="Straight Connector 68">
            <a:extLst>
              <a:ext uri="{FF2B5EF4-FFF2-40B4-BE49-F238E27FC236}">
                <a16:creationId xmlns:a16="http://schemas.microsoft.com/office/drawing/2014/main" id="{E0219620-FDAD-4302-9A97-0CB72448AD62}"/>
              </a:ext>
            </a:extLst>
          </p:cNvPr>
          <p:cNvCxnSpPr>
            <a:cxnSpLocks/>
          </p:cNvCxnSpPr>
          <p:nvPr/>
        </p:nvCxnSpPr>
        <p:spPr>
          <a:xfrm>
            <a:off x="3945765" y="3872231"/>
            <a:ext cx="0" cy="18062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BA3921B7-E589-4C8D-AD73-0A96DB973EDD}"/>
              </a:ext>
            </a:extLst>
          </p:cNvPr>
          <p:cNvSpPr/>
          <p:nvPr/>
        </p:nvSpPr>
        <p:spPr>
          <a:xfrm>
            <a:off x="2297544" y="1508439"/>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b="1" dirty="0">
                <a:solidFill>
                  <a:prstClr val="black"/>
                </a:solidFill>
                <a:latin typeface="Segoe UI Light"/>
              </a:rPr>
              <a:t>Event</a:t>
            </a:r>
            <a:r>
              <a:rPr lang="en-US" sz="1067" dirty="0">
                <a:solidFill>
                  <a:prstClr val="black"/>
                </a:solidFill>
                <a:latin typeface="Segoe UI Light"/>
              </a:rPr>
              <a:t> Pre-built Domain with added custom intents and entities</a:t>
            </a:r>
          </a:p>
        </p:txBody>
      </p:sp>
      <p:sp>
        <p:nvSpPr>
          <p:cNvPr id="49" name="Rectangle 48">
            <a:extLst>
              <a:ext uri="{FF2B5EF4-FFF2-40B4-BE49-F238E27FC236}">
                <a16:creationId xmlns:a16="http://schemas.microsoft.com/office/drawing/2014/main" id="{E2D57852-9705-4294-B39B-03C17748D931}"/>
              </a:ext>
            </a:extLst>
          </p:cNvPr>
          <p:cNvSpPr/>
          <p:nvPr/>
        </p:nvSpPr>
        <p:spPr>
          <a:xfrm>
            <a:off x="323849" y="1537118"/>
            <a:ext cx="1287853" cy="338554"/>
          </a:xfrm>
          <a:prstGeom prst="rect">
            <a:avLst/>
          </a:prstGeom>
        </p:spPr>
        <p:txBody>
          <a:bodyPr wrap="none">
            <a:spAutoFit/>
          </a:bodyPr>
          <a:lstStyle/>
          <a:p>
            <a:pPr algn="ctr" defTabSz="1219170"/>
            <a:r>
              <a:rPr lang="en-US" sz="1600" dirty="0">
                <a:solidFill>
                  <a:prstClr val="black"/>
                </a:solidFill>
                <a:latin typeface="Segoe UI Light"/>
              </a:rPr>
              <a:t>LUIS Domain</a:t>
            </a:r>
          </a:p>
        </p:txBody>
      </p:sp>
      <p:cxnSp>
        <p:nvCxnSpPr>
          <p:cNvPr id="51" name="Straight Arrow Connector 50">
            <a:extLst>
              <a:ext uri="{FF2B5EF4-FFF2-40B4-BE49-F238E27FC236}">
                <a16:creationId xmlns:a16="http://schemas.microsoft.com/office/drawing/2014/main" id="{C60E68AD-D798-4988-805F-0C080A07BF67}"/>
              </a:ext>
            </a:extLst>
          </p:cNvPr>
          <p:cNvCxnSpPr>
            <a:cxnSpLocks/>
          </p:cNvCxnSpPr>
          <p:nvPr/>
        </p:nvCxnSpPr>
        <p:spPr>
          <a:xfrm flipV="1">
            <a:off x="1675961" y="1669293"/>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C2558DB1-6077-4204-83B0-F88A0D8E5437}"/>
              </a:ext>
            </a:extLst>
          </p:cNvPr>
          <p:cNvSpPr/>
          <p:nvPr/>
        </p:nvSpPr>
        <p:spPr>
          <a:xfrm>
            <a:off x="59695" y="3447771"/>
            <a:ext cx="2229349" cy="338554"/>
          </a:xfrm>
          <a:prstGeom prst="rect">
            <a:avLst/>
          </a:prstGeom>
        </p:spPr>
        <p:txBody>
          <a:bodyPr wrap="square">
            <a:spAutoFit/>
          </a:bodyPr>
          <a:lstStyle/>
          <a:p>
            <a:pPr algn="ctr" defTabSz="1219170"/>
            <a:r>
              <a:rPr lang="en-US" sz="1600" dirty="0">
                <a:solidFill>
                  <a:prstClr val="black"/>
                </a:solidFill>
                <a:latin typeface="Segoe UI Light"/>
              </a:rPr>
              <a:t>Conversation Patterns</a:t>
            </a:r>
          </a:p>
        </p:txBody>
      </p:sp>
      <p:cxnSp>
        <p:nvCxnSpPr>
          <p:cNvPr id="59" name="Straight Arrow Connector 58">
            <a:extLst>
              <a:ext uri="{FF2B5EF4-FFF2-40B4-BE49-F238E27FC236}">
                <a16:creationId xmlns:a16="http://schemas.microsoft.com/office/drawing/2014/main" id="{07296FBF-55CC-4140-9FDC-09AB80C2D480}"/>
              </a:ext>
            </a:extLst>
          </p:cNvPr>
          <p:cNvCxnSpPr>
            <a:cxnSpLocks/>
          </p:cNvCxnSpPr>
          <p:nvPr/>
        </p:nvCxnSpPr>
        <p:spPr>
          <a:xfrm flipV="1">
            <a:off x="2143099" y="3585306"/>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0860F2E5-D397-4296-B08E-AEC81552C3DD}"/>
              </a:ext>
            </a:extLst>
          </p:cNvPr>
          <p:cNvSpPr/>
          <p:nvPr/>
        </p:nvSpPr>
        <p:spPr>
          <a:xfrm>
            <a:off x="148198" y="4224021"/>
            <a:ext cx="2229349" cy="338554"/>
          </a:xfrm>
          <a:prstGeom prst="rect">
            <a:avLst/>
          </a:prstGeom>
        </p:spPr>
        <p:txBody>
          <a:bodyPr wrap="square">
            <a:spAutoFit/>
          </a:bodyPr>
          <a:lstStyle/>
          <a:p>
            <a:pPr algn="ctr" defTabSz="1219170"/>
            <a:r>
              <a:rPr lang="en-US" sz="1600" dirty="0">
                <a:solidFill>
                  <a:prstClr val="black"/>
                </a:solidFill>
                <a:latin typeface="Segoe UI Light"/>
              </a:rPr>
              <a:t>Annotations</a:t>
            </a:r>
          </a:p>
        </p:txBody>
      </p:sp>
      <p:cxnSp>
        <p:nvCxnSpPr>
          <p:cNvPr id="64" name="Straight Arrow Connector 63">
            <a:extLst>
              <a:ext uri="{FF2B5EF4-FFF2-40B4-BE49-F238E27FC236}">
                <a16:creationId xmlns:a16="http://schemas.microsoft.com/office/drawing/2014/main" id="{158D2460-3E08-4550-A023-37F0A24CB4EE}"/>
              </a:ext>
            </a:extLst>
          </p:cNvPr>
          <p:cNvCxnSpPr>
            <a:cxnSpLocks/>
          </p:cNvCxnSpPr>
          <p:nvPr/>
        </p:nvCxnSpPr>
        <p:spPr>
          <a:xfrm flipV="1">
            <a:off x="1903438" y="4346985"/>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A9A574A6-A970-4AAC-8474-5B456A1DC639}"/>
              </a:ext>
            </a:extLst>
          </p:cNvPr>
          <p:cNvSpPr/>
          <p:nvPr/>
        </p:nvSpPr>
        <p:spPr>
          <a:xfrm>
            <a:off x="2557599"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sp>
        <p:nvSpPr>
          <p:cNvPr id="67" name="Rectangle 66">
            <a:extLst>
              <a:ext uri="{FF2B5EF4-FFF2-40B4-BE49-F238E27FC236}">
                <a16:creationId xmlns:a16="http://schemas.microsoft.com/office/drawing/2014/main" id="{76A68AD9-5F60-4008-BE29-4919B390CB1A}"/>
              </a:ext>
            </a:extLst>
          </p:cNvPr>
          <p:cNvSpPr/>
          <p:nvPr/>
        </p:nvSpPr>
        <p:spPr>
          <a:xfrm>
            <a:off x="5980776" y="3347057"/>
            <a:ext cx="2684980" cy="584775"/>
          </a:xfrm>
          <a:prstGeom prst="rect">
            <a:avLst/>
          </a:prstGeom>
        </p:spPr>
        <p:txBody>
          <a:bodyPr wrap="square">
            <a:spAutoFit/>
          </a:bodyPr>
          <a:lstStyle/>
          <a:p>
            <a:pPr algn="ctr" defTabSz="1219170"/>
            <a:r>
              <a:rPr lang="en-US" sz="1600" dirty="0">
                <a:solidFill>
                  <a:prstClr val="black"/>
                </a:solidFill>
                <a:latin typeface="Segoe UI Light"/>
              </a:rPr>
              <a:t>Multi-Turn Process Guidance</a:t>
            </a:r>
          </a:p>
          <a:p>
            <a:pPr algn="ctr" defTabSz="1219170"/>
            <a:r>
              <a:rPr lang="en-US" sz="1600" dirty="0">
                <a:solidFill>
                  <a:prstClr val="black"/>
                </a:solidFill>
                <a:latin typeface="Segoe UI Light"/>
              </a:rPr>
              <a:t>Dialogs</a:t>
            </a:r>
          </a:p>
        </p:txBody>
      </p:sp>
      <p:sp>
        <p:nvSpPr>
          <p:cNvPr id="70" name="Rectangle 69">
            <a:extLst>
              <a:ext uri="{FF2B5EF4-FFF2-40B4-BE49-F238E27FC236}">
                <a16:creationId xmlns:a16="http://schemas.microsoft.com/office/drawing/2014/main" id="{485FCED0-40C3-4E73-AC0E-FDE1608E7830}"/>
              </a:ext>
            </a:extLst>
          </p:cNvPr>
          <p:cNvSpPr/>
          <p:nvPr/>
        </p:nvSpPr>
        <p:spPr>
          <a:xfrm>
            <a:off x="7946264" y="3955799"/>
            <a:ext cx="2684980" cy="584775"/>
          </a:xfrm>
          <a:prstGeom prst="rect">
            <a:avLst/>
          </a:prstGeom>
        </p:spPr>
        <p:txBody>
          <a:bodyPr wrap="square">
            <a:spAutoFit/>
          </a:bodyPr>
          <a:lstStyle/>
          <a:p>
            <a:pPr algn="ctr" defTabSz="1219170"/>
            <a:r>
              <a:rPr lang="en-US" sz="1600" dirty="0">
                <a:solidFill>
                  <a:prstClr val="black"/>
                </a:solidFill>
                <a:latin typeface="Segoe UI Light"/>
              </a:rPr>
              <a:t>Multi-Turn Conversational Task Completion</a:t>
            </a:r>
          </a:p>
        </p:txBody>
      </p:sp>
      <p:sp>
        <p:nvSpPr>
          <p:cNvPr id="71" name="Rectangle 70">
            <a:extLst>
              <a:ext uri="{FF2B5EF4-FFF2-40B4-BE49-F238E27FC236}">
                <a16:creationId xmlns:a16="http://schemas.microsoft.com/office/drawing/2014/main" id="{CCF9216B-9C2D-490A-99CB-01DB7FB6C494}"/>
              </a:ext>
            </a:extLst>
          </p:cNvPr>
          <p:cNvSpPr/>
          <p:nvPr/>
        </p:nvSpPr>
        <p:spPr>
          <a:xfrm>
            <a:off x="9535563"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QnA maker)</a:t>
            </a:r>
          </a:p>
        </p:txBody>
      </p:sp>
      <p:sp>
        <p:nvSpPr>
          <p:cNvPr id="77" name="Rectangle 76">
            <a:extLst>
              <a:ext uri="{FF2B5EF4-FFF2-40B4-BE49-F238E27FC236}">
                <a16:creationId xmlns:a16="http://schemas.microsoft.com/office/drawing/2014/main" id="{8DC8C0EE-CA44-4280-82C3-9A248C749536}"/>
              </a:ext>
            </a:extLst>
          </p:cNvPr>
          <p:cNvSpPr/>
          <p:nvPr/>
        </p:nvSpPr>
        <p:spPr>
          <a:xfrm>
            <a:off x="2557600"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cxnSp>
        <p:nvCxnSpPr>
          <p:cNvPr id="82" name="Straight Connector 81">
            <a:extLst>
              <a:ext uri="{FF2B5EF4-FFF2-40B4-BE49-F238E27FC236}">
                <a16:creationId xmlns:a16="http://schemas.microsoft.com/office/drawing/2014/main" id="{D9332302-C58A-4FA1-BBB1-9D7FFFEC3BAD}"/>
              </a:ext>
            </a:extLst>
          </p:cNvPr>
          <p:cNvCxnSpPr>
            <a:cxnSpLocks/>
            <a:stCxn id="60" idx="0"/>
          </p:cNvCxnSpPr>
          <p:nvPr/>
        </p:nvCxnSpPr>
        <p:spPr>
          <a:xfrm flipH="1" flipV="1">
            <a:off x="10856951" y="5015721"/>
            <a:ext cx="9260" cy="38643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5" name="Left Brace 94">
            <a:extLst>
              <a:ext uri="{FF2B5EF4-FFF2-40B4-BE49-F238E27FC236}">
                <a16:creationId xmlns:a16="http://schemas.microsoft.com/office/drawing/2014/main" id="{C8126D59-7EED-486E-8ABA-E6975BAAE35A}"/>
              </a:ext>
            </a:extLst>
          </p:cNvPr>
          <p:cNvSpPr/>
          <p:nvPr/>
        </p:nvSpPr>
        <p:spPr>
          <a:xfrm rot="16200000">
            <a:off x="7108009"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96" name="Left Brace 95">
            <a:extLst>
              <a:ext uri="{FF2B5EF4-FFF2-40B4-BE49-F238E27FC236}">
                <a16:creationId xmlns:a16="http://schemas.microsoft.com/office/drawing/2014/main" id="{9BB2B3A6-0F41-4A84-BA39-E6CCD56C416F}"/>
              </a:ext>
            </a:extLst>
          </p:cNvPr>
          <p:cNvSpPr/>
          <p:nvPr/>
        </p:nvSpPr>
        <p:spPr>
          <a:xfrm rot="16200000">
            <a:off x="8840706"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cxnSp>
        <p:nvCxnSpPr>
          <p:cNvPr id="97" name="Straight Connector 96">
            <a:extLst>
              <a:ext uri="{FF2B5EF4-FFF2-40B4-BE49-F238E27FC236}">
                <a16:creationId xmlns:a16="http://schemas.microsoft.com/office/drawing/2014/main" id="{9D0D5DAC-310F-4FE4-BC0A-7042E608945A}"/>
              </a:ext>
            </a:extLst>
          </p:cNvPr>
          <p:cNvCxnSpPr>
            <a:cxnSpLocks/>
          </p:cNvCxnSpPr>
          <p:nvPr/>
        </p:nvCxnSpPr>
        <p:spPr>
          <a:xfrm>
            <a:off x="9133515"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D57624F-1E45-4255-ADD3-25EAF93D8AAA}"/>
              </a:ext>
            </a:extLst>
          </p:cNvPr>
          <p:cNvCxnSpPr>
            <a:cxnSpLocks/>
          </p:cNvCxnSpPr>
          <p:nvPr/>
        </p:nvCxnSpPr>
        <p:spPr>
          <a:xfrm flipH="1">
            <a:off x="10868422"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4504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1000"/>
                                        <p:tgtEl>
                                          <p:spTgt spid="49"/>
                                        </p:tgtEl>
                                      </p:cBhvr>
                                    </p:animEffect>
                                    <p:anim calcmode="lin" valueType="num">
                                      <p:cBhvr>
                                        <p:cTn id="13" dur="1000" fill="hold"/>
                                        <p:tgtEl>
                                          <p:spTgt spid="49"/>
                                        </p:tgtEl>
                                        <p:attrNameLst>
                                          <p:attrName>ppt_x</p:attrName>
                                        </p:attrNameLst>
                                      </p:cBhvr>
                                      <p:tavLst>
                                        <p:tav tm="0">
                                          <p:val>
                                            <p:strVal val="#ppt_x"/>
                                          </p:val>
                                        </p:tav>
                                        <p:tav tm="100000">
                                          <p:val>
                                            <p:strVal val="#ppt_x"/>
                                          </p:val>
                                        </p:tav>
                                      </p:tavLst>
                                    </p:anim>
                                    <p:anim calcmode="lin" valueType="num">
                                      <p:cBhvr>
                                        <p:cTn id="1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1000"/>
                                        <p:tgtEl>
                                          <p:spTgt spid="42"/>
                                        </p:tgtEl>
                                      </p:cBhvr>
                                    </p:animEffect>
                                    <p:anim calcmode="lin" valueType="num">
                                      <p:cBhvr>
                                        <p:cTn id="25" dur="1000" fill="hold"/>
                                        <p:tgtEl>
                                          <p:spTgt spid="42"/>
                                        </p:tgtEl>
                                        <p:attrNameLst>
                                          <p:attrName>ppt_x</p:attrName>
                                        </p:attrNameLst>
                                      </p:cBhvr>
                                      <p:tavLst>
                                        <p:tav tm="0">
                                          <p:val>
                                            <p:strVal val="#ppt_x"/>
                                          </p:val>
                                        </p:tav>
                                        <p:tav tm="100000">
                                          <p:val>
                                            <p:strVal val="#ppt_x"/>
                                          </p:val>
                                        </p:tav>
                                      </p:tavLst>
                                    </p:anim>
                                    <p:anim calcmode="lin" valueType="num">
                                      <p:cBhvr>
                                        <p:cTn id="26"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anim calcmode="lin" valueType="num">
                                      <p:cBhvr>
                                        <p:cTn id="32" dur="1000" fill="hold"/>
                                        <p:tgtEl>
                                          <p:spTgt spid="59"/>
                                        </p:tgtEl>
                                        <p:attrNameLst>
                                          <p:attrName>ppt_x</p:attrName>
                                        </p:attrNameLst>
                                      </p:cBhvr>
                                      <p:tavLst>
                                        <p:tav tm="0">
                                          <p:val>
                                            <p:strVal val="#ppt_x"/>
                                          </p:val>
                                        </p:tav>
                                        <p:tav tm="100000">
                                          <p:val>
                                            <p:strVal val="#ppt_x"/>
                                          </p:val>
                                        </p:tav>
                                      </p:tavLst>
                                    </p:anim>
                                    <p:anim calcmode="lin" valueType="num">
                                      <p:cBhvr>
                                        <p:cTn id="33" dur="1000" fill="hold"/>
                                        <p:tgtEl>
                                          <p:spTgt spid="5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1000"/>
                                        <p:tgtEl>
                                          <p:spTgt spid="54"/>
                                        </p:tgtEl>
                                      </p:cBhvr>
                                    </p:animEffect>
                                    <p:anim calcmode="lin" valueType="num">
                                      <p:cBhvr>
                                        <p:cTn id="37" dur="1000" fill="hold"/>
                                        <p:tgtEl>
                                          <p:spTgt spid="54"/>
                                        </p:tgtEl>
                                        <p:attrNameLst>
                                          <p:attrName>ppt_x</p:attrName>
                                        </p:attrNameLst>
                                      </p:cBhvr>
                                      <p:tavLst>
                                        <p:tav tm="0">
                                          <p:val>
                                            <p:strVal val="#ppt_x"/>
                                          </p:val>
                                        </p:tav>
                                        <p:tav tm="100000">
                                          <p:val>
                                            <p:strVal val="#ppt_x"/>
                                          </p:val>
                                        </p:tav>
                                      </p:tavLst>
                                    </p:anim>
                                    <p:anim calcmode="lin" valueType="num">
                                      <p:cBhvr>
                                        <p:cTn id="38"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1000"/>
                                        <p:tgtEl>
                                          <p:spTgt spid="64"/>
                                        </p:tgtEl>
                                      </p:cBhvr>
                                    </p:animEffect>
                                    <p:anim calcmode="lin" valueType="num">
                                      <p:cBhvr>
                                        <p:cTn id="44" dur="1000" fill="hold"/>
                                        <p:tgtEl>
                                          <p:spTgt spid="64"/>
                                        </p:tgtEl>
                                        <p:attrNameLst>
                                          <p:attrName>ppt_x</p:attrName>
                                        </p:attrNameLst>
                                      </p:cBhvr>
                                      <p:tavLst>
                                        <p:tav tm="0">
                                          <p:val>
                                            <p:strVal val="#ppt_x"/>
                                          </p:val>
                                        </p:tav>
                                        <p:tav tm="100000">
                                          <p:val>
                                            <p:strVal val="#ppt_x"/>
                                          </p:val>
                                        </p:tav>
                                      </p:tavLst>
                                    </p:anim>
                                    <p:anim calcmode="lin" valueType="num">
                                      <p:cBhvr>
                                        <p:cTn id="45" dur="1000" fill="hold"/>
                                        <p:tgtEl>
                                          <p:spTgt spid="6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63"/>
                                        </p:tgtEl>
                                        <p:attrNameLst>
                                          <p:attrName>style.visibility</p:attrName>
                                        </p:attrNameLst>
                                      </p:cBhvr>
                                      <p:to>
                                        <p:strVal val="visible"/>
                                      </p:to>
                                    </p:set>
                                    <p:animEffect transition="in" filter="fade">
                                      <p:cBhvr>
                                        <p:cTn id="48" dur="1000"/>
                                        <p:tgtEl>
                                          <p:spTgt spid="63"/>
                                        </p:tgtEl>
                                      </p:cBhvr>
                                    </p:animEffect>
                                    <p:anim calcmode="lin" valueType="num">
                                      <p:cBhvr>
                                        <p:cTn id="49" dur="1000" fill="hold"/>
                                        <p:tgtEl>
                                          <p:spTgt spid="63"/>
                                        </p:tgtEl>
                                        <p:attrNameLst>
                                          <p:attrName>ppt_x</p:attrName>
                                        </p:attrNameLst>
                                      </p:cBhvr>
                                      <p:tavLst>
                                        <p:tav tm="0">
                                          <p:val>
                                            <p:strVal val="#ppt_x"/>
                                          </p:val>
                                        </p:tav>
                                        <p:tav tm="100000">
                                          <p:val>
                                            <p:strVal val="#ppt_x"/>
                                          </p:val>
                                        </p:tav>
                                      </p:tavLst>
                                    </p:anim>
                                    <p:anim calcmode="lin" valueType="num">
                                      <p:cBhvr>
                                        <p:cTn id="50"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fade">
                                      <p:cBhvr>
                                        <p:cTn id="55" dur="1000"/>
                                        <p:tgtEl>
                                          <p:spTgt spid="56"/>
                                        </p:tgtEl>
                                      </p:cBhvr>
                                    </p:animEffect>
                                    <p:anim calcmode="lin" valueType="num">
                                      <p:cBhvr>
                                        <p:cTn id="56" dur="1000" fill="hold"/>
                                        <p:tgtEl>
                                          <p:spTgt spid="56"/>
                                        </p:tgtEl>
                                        <p:attrNameLst>
                                          <p:attrName>ppt_x</p:attrName>
                                        </p:attrNameLst>
                                      </p:cBhvr>
                                      <p:tavLst>
                                        <p:tav tm="0">
                                          <p:val>
                                            <p:strVal val="#ppt_x"/>
                                          </p:val>
                                        </p:tav>
                                        <p:tav tm="100000">
                                          <p:val>
                                            <p:strVal val="#ppt_x"/>
                                          </p:val>
                                        </p:tav>
                                      </p:tavLst>
                                    </p:anim>
                                    <p:anim calcmode="lin" valueType="num">
                                      <p:cBhvr>
                                        <p:cTn id="57"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56" grpId="0"/>
      <p:bldP spid="49" grpId="0"/>
      <p:bldP spid="54" grpId="0"/>
      <p:bldP spid="6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1"/>
            <a:ext cx="670143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LUIS INTENT EVOLUTION/ROADMAP</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following illustrates use cases selected for the Project (</a:t>
            </a:r>
            <a:r>
              <a:rPr kumimoji="0" lang="en-US" sz="1200" b="1" i="0" u="none" strike="noStrike" kern="1200" cap="none" spc="0" normalizeH="0" baseline="0" noProof="0" dirty="0">
                <a:ln>
                  <a:noFill/>
                </a:ln>
                <a:solidFill>
                  <a:srgbClr val="00AEEF"/>
                </a:solidFill>
                <a:effectLst/>
                <a:uLnTx/>
                <a:uFillTx/>
                <a:latin typeface="Segoe UI Light" panose="020B0502040204020203" pitchFamily="34" charset="0"/>
                <a:ea typeface="+mn-ea"/>
                <a:cs typeface="Segoe UI Light" panose="020B0502040204020203" pitchFamily="34" charset="0"/>
              </a:rPr>
              <a:t>highlighted</a:t>
            </a: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 as well as potential future use cases that can be considered to further evolve bot experience.</a:t>
            </a:r>
          </a:p>
        </p:txBody>
      </p:sp>
      <p:graphicFrame>
        <p:nvGraphicFramePr>
          <p:cNvPr id="3" name="Diagram 2">
            <a:extLst>
              <a:ext uri="{FF2B5EF4-FFF2-40B4-BE49-F238E27FC236}">
                <a16:creationId xmlns:a16="http://schemas.microsoft.com/office/drawing/2014/main" id="{E2C27377-128D-403D-8F5B-6B7A72E84F69}"/>
              </a:ext>
            </a:extLst>
          </p:cNvPr>
          <p:cNvGraphicFramePr/>
          <p:nvPr>
            <p:extLst/>
          </p:nvPr>
        </p:nvGraphicFramePr>
        <p:xfrm>
          <a:off x="404119" y="1500942"/>
          <a:ext cx="11401515" cy="5211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Connector 4">
            <a:extLst>
              <a:ext uri="{FF2B5EF4-FFF2-40B4-BE49-F238E27FC236}">
                <a16:creationId xmlns:a16="http://schemas.microsoft.com/office/drawing/2014/main" id="{47A59ABB-78DE-478D-87EA-F383BF055F11}"/>
              </a:ext>
            </a:extLst>
          </p:cNvPr>
          <p:cNvCxnSpPr>
            <a:cxnSpLocks/>
          </p:cNvCxnSpPr>
          <p:nvPr/>
        </p:nvCxnSpPr>
        <p:spPr>
          <a:xfrm flipH="1" flipV="1">
            <a:off x="5095981"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Connector 12">
            <a:extLst>
              <a:ext uri="{FF2B5EF4-FFF2-40B4-BE49-F238E27FC236}">
                <a16:creationId xmlns:a16="http://schemas.microsoft.com/office/drawing/2014/main" id="{380EF086-D6AC-48D9-97AB-B2CFBF6088A4}"/>
              </a:ext>
            </a:extLst>
          </p:cNvPr>
          <p:cNvCxnSpPr>
            <a:cxnSpLocks/>
          </p:cNvCxnSpPr>
          <p:nvPr/>
        </p:nvCxnSpPr>
        <p:spPr>
          <a:xfrm flipH="1" flipV="1">
            <a:off x="8347186"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Rectangle: Rounded Corners 11">
            <a:extLst>
              <a:ext uri="{FF2B5EF4-FFF2-40B4-BE49-F238E27FC236}">
                <a16:creationId xmlns:a16="http://schemas.microsoft.com/office/drawing/2014/main" id="{98C2F2C9-EE99-4BAE-8D38-ABD95B7859B9}"/>
              </a:ext>
            </a:extLst>
          </p:cNvPr>
          <p:cNvSpPr/>
          <p:nvPr/>
        </p:nvSpPr>
        <p:spPr>
          <a:xfrm>
            <a:off x="2401867" y="17476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~100 FAQ Initial Model Training using QnA Maker</a:t>
            </a:r>
          </a:p>
        </p:txBody>
      </p:sp>
      <p:sp>
        <p:nvSpPr>
          <p:cNvPr id="16" name="Rectangle: Rounded Corners 15">
            <a:extLst>
              <a:ext uri="{FF2B5EF4-FFF2-40B4-BE49-F238E27FC236}">
                <a16:creationId xmlns:a16="http://schemas.microsoft.com/office/drawing/2014/main" id="{7FC6798E-7768-46B7-8E01-C7B8860A4EED}"/>
              </a:ext>
            </a:extLst>
          </p:cNvPr>
          <p:cNvSpPr/>
          <p:nvPr/>
        </p:nvSpPr>
        <p:spPr>
          <a:xfrm>
            <a:off x="2401867" y="25604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Personalized greeting related to Booking Process</a:t>
            </a:r>
          </a:p>
        </p:txBody>
      </p:sp>
      <p:sp>
        <p:nvSpPr>
          <p:cNvPr id="17" name="Rectangle: Rounded Corners 16">
            <a:extLst>
              <a:ext uri="{FF2B5EF4-FFF2-40B4-BE49-F238E27FC236}">
                <a16:creationId xmlns:a16="http://schemas.microsoft.com/office/drawing/2014/main" id="{3CB52647-DB5A-469E-B315-034347CBF570}"/>
              </a:ext>
            </a:extLst>
          </p:cNvPr>
          <p:cNvSpPr/>
          <p:nvPr/>
        </p:nvSpPr>
        <p:spPr>
          <a:xfrm>
            <a:off x="2426051" y="3454390"/>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Booking Status, Booking Balance</a:t>
            </a:r>
          </a:p>
        </p:txBody>
      </p:sp>
      <p:sp>
        <p:nvSpPr>
          <p:cNvPr id="18" name="Rectangle: Rounded Corners 17">
            <a:extLst>
              <a:ext uri="{FF2B5EF4-FFF2-40B4-BE49-F238E27FC236}">
                <a16:creationId xmlns:a16="http://schemas.microsoft.com/office/drawing/2014/main" id="{8C18076D-498B-4ABB-BC20-020C37874061}"/>
              </a:ext>
            </a:extLst>
          </p:cNvPr>
          <p:cNvSpPr/>
          <p:nvPr/>
        </p:nvSpPr>
        <p:spPr>
          <a:xfrm>
            <a:off x="2426051" y="5161149"/>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How to apply as an Exhibitor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Booking Refund</a:t>
            </a:r>
            <a:endParaRPr kumimoji="0" lang="en-US" sz="1067" b="0" i="0" u="none" strike="noStrike" kern="1200" cap="none" spc="0" normalizeH="0" baseline="0" noProof="0" dirty="0">
              <a:ln>
                <a:noFill/>
              </a:ln>
              <a:solidFill>
                <a:prstClr val="black"/>
              </a:solidFill>
              <a:effectLst/>
              <a:uLnTx/>
              <a:uFillTx/>
              <a:latin typeface="Segoe UI"/>
              <a:ea typeface="+mn-ea"/>
              <a:cs typeface="+mn-cs"/>
            </a:endParaRPr>
          </a:p>
        </p:txBody>
      </p:sp>
      <p:sp>
        <p:nvSpPr>
          <p:cNvPr id="21" name="Rectangle: Rounded Corners 20">
            <a:extLst>
              <a:ext uri="{FF2B5EF4-FFF2-40B4-BE49-F238E27FC236}">
                <a16:creationId xmlns:a16="http://schemas.microsoft.com/office/drawing/2014/main" id="{230D322E-3D87-40C4-B1C2-E9ACD69A0B4B}"/>
              </a:ext>
            </a:extLst>
          </p:cNvPr>
          <p:cNvSpPr/>
          <p:nvPr/>
        </p:nvSpPr>
        <p:spPr>
          <a:xfrm>
            <a:off x="2426051" y="6011693"/>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Change Password</a:t>
            </a:r>
          </a:p>
        </p:txBody>
      </p:sp>
      <p:sp>
        <p:nvSpPr>
          <p:cNvPr id="22" name="Rectangle: Rounded Corners 21">
            <a:extLst>
              <a:ext uri="{FF2B5EF4-FFF2-40B4-BE49-F238E27FC236}">
                <a16:creationId xmlns:a16="http://schemas.microsoft.com/office/drawing/2014/main" id="{D7F93BE3-8E8A-4368-831C-EDDD2693D4DA}"/>
              </a:ext>
            </a:extLst>
          </p:cNvPr>
          <p:cNvSpPr/>
          <p:nvPr/>
        </p:nvSpPr>
        <p:spPr>
          <a:xfrm>
            <a:off x="5509550" y="601169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Change Address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Program Selection</a:t>
            </a:r>
          </a:p>
        </p:txBody>
      </p:sp>
      <p:sp>
        <p:nvSpPr>
          <p:cNvPr id="23" name="Rectangle: Rounded Corners 22">
            <a:extLst>
              <a:ext uri="{FF2B5EF4-FFF2-40B4-BE49-F238E27FC236}">
                <a16:creationId xmlns:a16="http://schemas.microsoft.com/office/drawing/2014/main" id="{CDFE2CC5-4984-4BB0-958B-A8ED3C571A20}"/>
              </a:ext>
            </a:extLst>
          </p:cNvPr>
          <p:cNvSpPr/>
          <p:nvPr/>
        </p:nvSpPr>
        <p:spPr>
          <a:xfrm>
            <a:off x="5509550" y="4301438"/>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Application, Orientation, Course Registration</a:t>
            </a:r>
          </a:p>
        </p:txBody>
      </p:sp>
      <p:sp>
        <p:nvSpPr>
          <p:cNvPr id="26" name="Rectangle: Rounded Corners 25">
            <a:extLst>
              <a:ext uri="{FF2B5EF4-FFF2-40B4-BE49-F238E27FC236}">
                <a16:creationId xmlns:a16="http://schemas.microsoft.com/office/drawing/2014/main" id="{9B8B0694-B244-49CA-8E93-F010420D33B9}"/>
              </a:ext>
            </a:extLst>
          </p:cNvPr>
          <p:cNvSpPr/>
          <p:nvPr/>
        </p:nvSpPr>
        <p:spPr>
          <a:xfrm>
            <a:off x="5509549" y="3448993"/>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Agenda</a:t>
            </a:r>
            <a:r>
              <a:rPr kumimoji="0" lang="en-US" sz="1067" b="0" i="0" u="none" strike="noStrike" kern="1200" cap="none" spc="0" normalizeH="0" baseline="0" noProof="0" dirty="0">
                <a:ln>
                  <a:noFill/>
                </a:ln>
                <a:solidFill>
                  <a:prstClr val="black"/>
                </a:solidFill>
                <a:effectLst/>
                <a:uLnTx/>
                <a:uFillTx/>
                <a:latin typeface="Segoe UI"/>
                <a:ea typeface="+mn-ea"/>
                <a:cs typeface="+mn-cs"/>
              </a:rPr>
              <a:t> Selection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(Recommendation/ML Driven)</a:t>
            </a:r>
          </a:p>
        </p:txBody>
      </p:sp>
      <p:sp>
        <p:nvSpPr>
          <p:cNvPr id="27" name="Rectangle: Rounded Corners 26">
            <a:extLst>
              <a:ext uri="{FF2B5EF4-FFF2-40B4-BE49-F238E27FC236}">
                <a16:creationId xmlns:a16="http://schemas.microsoft.com/office/drawing/2014/main" id="{3DF1B343-F74F-4245-A071-0C64BFDD4934}"/>
              </a:ext>
            </a:extLst>
          </p:cNvPr>
          <p:cNvSpPr/>
          <p:nvPr/>
        </p:nvSpPr>
        <p:spPr>
          <a:xfrm>
            <a:off x="5509547" y="2558466"/>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Critical deadline notification (e.g. Booking deadline)</a:t>
            </a:r>
          </a:p>
        </p:txBody>
      </p:sp>
      <p:sp>
        <p:nvSpPr>
          <p:cNvPr id="28" name="Rectangle: Rounded Corners 27">
            <a:extLst>
              <a:ext uri="{FF2B5EF4-FFF2-40B4-BE49-F238E27FC236}">
                <a16:creationId xmlns:a16="http://schemas.microsoft.com/office/drawing/2014/main" id="{75220BBC-87BF-4463-A44A-D15F72F70278}"/>
              </a:ext>
            </a:extLst>
          </p:cNvPr>
          <p:cNvSpPr/>
          <p:nvPr/>
        </p:nvSpPr>
        <p:spPr>
          <a:xfrm>
            <a:off x="5509546" y="1735435"/>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~200 FAQ / Model Tuning</a:t>
            </a:r>
          </a:p>
        </p:txBody>
      </p:sp>
      <p:sp>
        <p:nvSpPr>
          <p:cNvPr id="29" name="Rectangle: Rounded Corners 28">
            <a:extLst>
              <a:ext uri="{FF2B5EF4-FFF2-40B4-BE49-F238E27FC236}">
                <a16:creationId xmlns:a16="http://schemas.microsoft.com/office/drawing/2014/main" id="{EA1F5AA6-896A-4814-9E54-0453CAF6BAE3}"/>
              </a:ext>
            </a:extLst>
          </p:cNvPr>
          <p:cNvSpPr/>
          <p:nvPr/>
        </p:nvSpPr>
        <p:spPr>
          <a:xfrm>
            <a:off x="8615507" y="174763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Model Tuning</a:t>
            </a:r>
          </a:p>
        </p:txBody>
      </p:sp>
      <p:sp>
        <p:nvSpPr>
          <p:cNvPr id="2" name="Rectangle 1">
            <a:extLst>
              <a:ext uri="{FF2B5EF4-FFF2-40B4-BE49-F238E27FC236}">
                <a16:creationId xmlns:a16="http://schemas.microsoft.com/office/drawing/2014/main" id="{02066AE5-DC00-4FE8-8511-1B7156B43054}"/>
              </a:ext>
            </a:extLst>
          </p:cNvPr>
          <p:cNvSpPr/>
          <p:nvPr/>
        </p:nvSpPr>
        <p:spPr>
          <a:xfrm>
            <a:off x="2845255" y="1240946"/>
            <a:ext cx="1467581"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Current Scope</a:t>
            </a:r>
          </a:p>
        </p:txBody>
      </p:sp>
      <p:sp>
        <p:nvSpPr>
          <p:cNvPr id="31" name="Rectangle 30">
            <a:extLst>
              <a:ext uri="{FF2B5EF4-FFF2-40B4-BE49-F238E27FC236}">
                <a16:creationId xmlns:a16="http://schemas.microsoft.com/office/drawing/2014/main" id="{35A31A56-4D86-4044-BE57-1CC882D1BB5C}"/>
              </a:ext>
            </a:extLst>
          </p:cNvPr>
          <p:cNvSpPr/>
          <p:nvPr/>
        </p:nvSpPr>
        <p:spPr>
          <a:xfrm>
            <a:off x="5977096" y="1264443"/>
            <a:ext cx="137088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Scope v Next</a:t>
            </a:r>
          </a:p>
        </p:txBody>
      </p:sp>
      <p:sp>
        <p:nvSpPr>
          <p:cNvPr id="32" name="Rectangle 31">
            <a:extLst>
              <a:ext uri="{FF2B5EF4-FFF2-40B4-BE49-F238E27FC236}">
                <a16:creationId xmlns:a16="http://schemas.microsoft.com/office/drawing/2014/main" id="{4D7F8217-8094-441C-8597-AA521098C091}"/>
              </a:ext>
            </a:extLst>
          </p:cNvPr>
          <p:cNvSpPr/>
          <p:nvPr/>
        </p:nvSpPr>
        <p:spPr>
          <a:xfrm>
            <a:off x="8885511" y="1260050"/>
            <a:ext cx="1622559"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Scope v Next+1</a:t>
            </a:r>
          </a:p>
        </p:txBody>
      </p:sp>
      <p:sp>
        <p:nvSpPr>
          <p:cNvPr id="33" name="Rectangle: Rounded Corners 32">
            <a:extLst>
              <a:ext uri="{FF2B5EF4-FFF2-40B4-BE49-F238E27FC236}">
                <a16:creationId xmlns:a16="http://schemas.microsoft.com/office/drawing/2014/main" id="{C7B5BA87-C6F7-4B87-BADF-6CAAAA9A1ED9}"/>
              </a:ext>
            </a:extLst>
          </p:cNvPr>
          <p:cNvSpPr/>
          <p:nvPr/>
        </p:nvSpPr>
        <p:spPr>
          <a:xfrm>
            <a:off x="8634849" y="4325417"/>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Video specific Contextual Guided Scenarios</a:t>
            </a:r>
          </a:p>
        </p:txBody>
      </p:sp>
      <p:sp>
        <p:nvSpPr>
          <p:cNvPr id="34" name="Rectangle: Rounded Corners 33">
            <a:extLst>
              <a:ext uri="{FF2B5EF4-FFF2-40B4-BE49-F238E27FC236}">
                <a16:creationId xmlns:a16="http://schemas.microsoft.com/office/drawing/2014/main" id="{E594F42E-B49E-4FC9-97D0-DF85C3E3CE2E}"/>
              </a:ext>
            </a:extLst>
          </p:cNvPr>
          <p:cNvSpPr/>
          <p:nvPr/>
        </p:nvSpPr>
        <p:spPr>
          <a:xfrm>
            <a:off x="8612477" y="3459730"/>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Marketing/Outreach,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Event Management</a:t>
            </a:r>
          </a:p>
        </p:txBody>
      </p:sp>
    </p:spTree>
    <p:extLst>
      <p:ext uri="{BB962C8B-B14F-4D97-AF65-F5344CB8AC3E}">
        <p14:creationId xmlns:p14="http://schemas.microsoft.com/office/powerpoint/2010/main" val="35349309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Designing Entities</a:t>
            </a:r>
          </a:p>
        </p:txBody>
      </p:sp>
    </p:spTree>
    <p:extLst>
      <p:ext uri="{BB962C8B-B14F-4D97-AF65-F5344CB8AC3E}">
        <p14:creationId xmlns:p14="http://schemas.microsoft.com/office/powerpoint/2010/main" val="2037618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Entities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751813" y="1670512"/>
            <a:ext cx="9605322" cy="5078313"/>
          </a:xfrm>
          <a:prstGeom prst="rect">
            <a:avLst/>
          </a:prstGeom>
        </p:spPr>
        <p:txBody>
          <a:bodyPr wrap="none">
            <a:spAutoFit/>
          </a:bodyPr>
          <a:lstStyle/>
          <a:p>
            <a:r>
              <a:rPr lang="en-US" sz="3600" dirty="0">
                <a:solidFill>
                  <a:srgbClr val="000000"/>
                </a:solidFill>
                <a:latin typeface="segoe-ui_normal"/>
              </a:rPr>
              <a:t>Entities are </a:t>
            </a:r>
            <a:r>
              <a:rPr lang="en-US" sz="3600" i="1" dirty="0">
                <a:solidFill>
                  <a:srgbClr val="000000"/>
                </a:solidFill>
                <a:latin typeface="segoe-ui_normal"/>
              </a:rPr>
              <a:t>optional</a:t>
            </a:r>
            <a:r>
              <a:rPr lang="en-US" sz="3600" dirty="0">
                <a:solidFill>
                  <a:srgbClr val="000000"/>
                </a:solidFill>
                <a:latin typeface="segoe-ui_normal"/>
              </a:rPr>
              <a:t> but highly recommended</a:t>
            </a:r>
          </a:p>
          <a:p>
            <a:endParaRPr lang="en-US" sz="3600" dirty="0">
              <a:solidFill>
                <a:srgbClr val="000000"/>
              </a:solidFill>
              <a:latin typeface="segoe-ui_normal"/>
            </a:endParaRPr>
          </a:p>
          <a:p>
            <a:r>
              <a:rPr lang="en-GB" sz="3600" dirty="0"/>
              <a:t>Entities represent parameters or data for an intent</a:t>
            </a:r>
            <a:endParaRPr lang="en-US" sz="3600" dirty="0">
              <a:solidFill>
                <a:srgbClr val="000000"/>
              </a:solidFill>
              <a:latin typeface="segoe-ui_normal"/>
            </a:endParaRPr>
          </a:p>
          <a:p>
            <a:endParaRPr lang="en-US" sz="3600" dirty="0">
              <a:solidFill>
                <a:srgbClr val="000000"/>
              </a:solidFill>
              <a:latin typeface="segoe-ui_normal"/>
            </a:endParaRPr>
          </a:p>
          <a:p>
            <a:r>
              <a:rPr lang="en-US" sz="3600" dirty="0"/>
              <a:t>Entities are shared across intents</a:t>
            </a:r>
          </a:p>
          <a:p>
            <a:endParaRPr lang="en-US" sz="3600" dirty="0"/>
          </a:p>
          <a:p>
            <a:r>
              <a:rPr lang="en-US" sz="3600" dirty="0"/>
              <a:t>There are different types of entities</a:t>
            </a:r>
          </a:p>
          <a:p>
            <a:endParaRPr lang="en-US" sz="3600" dirty="0"/>
          </a:p>
          <a:p>
            <a:endParaRPr lang="en-GB" sz="3600" dirty="0"/>
          </a:p>
        </p:txBody>
      </p:sp>
    </p:spTree>
    <p:extLst>
      <p:ext uri="{BB962C8B-B14F-4D97-AF65-F5344CB8AC3E}">
        <p14:creationId xmlns:p14="http://schemas.microsoft.com/office/powerpoint/2010/main" val="3867734702"/>
      </p:ext>
    </p:extLst>
  </p:cSld>
  <p:clrMapOvr>
    <a:masterClrMapping/>
  </p:clrMapOvr>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6-30537_Envision 2016 Keynote Templat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Envision_2016_Keynote_16x9_Template_033016" id="{6BB7CA33-D663-4366-BD8A-38B270669132}" vid="{152881AD-48A7-43F3-9C33-242C8A6BA4A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D93766AA3535D4C9AB033C0324D3CD7" ma:contentTypeVersion="6" ma:contentTypeDescription="Create a new document." ma:contentTypeScope="" ma:versionID="710d354100089abd2572cae88cea3a2b">
  <xsd:schema xmlns:xsd="http://www.w3.org/2001/XMLSchema" xmlns:xs="http://www.w3.org/2001/XMLSchema" xmlns:p="http://schemas.microsoft.com/office/2006/metadata/properties" xmlns:ns2="87bad0cd-9f5f-4471-94ca-f7c37ef15840" xmlns:ns3="8f159844-3118-4b08-9ac0-0a51e3431bb6" targetNamespace="http://schemas.microsoft.com/office/2006/metadata/properties" ma:root="true" ma:fieldsID="70ea667c588725e6207a5fd18235c984" ns2:_="" ns3:_="">
    <xsd:import namespace="87bad0cd-9f5f-4471-94ca-f7c37ef15840"/>
    <xsd:import namespace="8f159844-3118-4b08-9ac0-0a51e3431bb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bad0cd-9f5f-4471-94ca-f7c37ef158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f159844-3118-4b08-9ac0-0a51e3431bb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astSharedByUser xmlns="8f159844-3118-4b08-9ac0-0a51e3431bb6">v-karfis@microsoft.com</LastSharedByUser>
    <SharedWithUsers xmlns="8f159844-3118-4b08-9ac0-0a51e3431bb6">
      <UserInfo>
        <DisplayName>Natalie Nurock</DisplayName>
        <AccountId>85</AccountId>
        <AccountType/>
      </UserInfo>
    </SharedWithUsers>
    <LastSharedByTime xmlns="8f159844-3118-4b08-9ac0-0a51e3431bb6">2018-03-14T05:42:29+00:00</LastSharedByTime>
  </documentManagement>
</p:properties>
</file>

<file path=customXml/itemProps1.xml><?xml version="1.0" encoding="utf-8"?>
<ds:datastoreItem xmlns:ds="http://schemas.openxmlformats.org/officeDocument/2006/customXml" ds:itemID="{81018208-8004-4CED-BF44-ED368E32B811}">
  <ds:schemaRefs>
    <ds:schemaRef ds:uri="http://schemas.microsoft.com/sharepoint/v3/contenttype/forms"/>
  </ds:schemaRefs>
</ds:datastoreItem>
</file>

<file path=customXml/itemProps2.xml><?xml version="1.0" encoding="utf-8"?>
<ds:datastoreItem xmlns:ds="http://schemas.openxmlformats.org/officeDocument/2006/customXml" ds:itemID="{3C55D2E5-22B4-4502-8B75-3251A5BBB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bad0cd-9f5f-4471-94ca-f7c37ef15840"/>
    <ds:schemaRef ds:uri="8f159844-3118-4b08-9ac0-0a51e3431b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E91DBAA-73B1-46DE-A02B-B400BCCAEA24}">
  <ds:schemaRefs>
    <ds:schemaRef ds:uri="8f159844-3118-4b08-9ac0-0a51e3431bb6"/>
    <ds:schemaRef ds:uri="87bad0cd-9f5f-4471-94ca-f7c37ef15840"/>
    <ds:schemaRef ds:uri="http://purl.org/dc/elements/1.1/"/>
    <ds:schemaRef ds:uri="http://purl.org/dc/terms/"/>
    <ds:schemaRef ds:uri="http://purl.org/dc/dcmitype/"/>
    <ds:schemaRef ds:uri="http://schemas.microsoft.com/office/infopath/2007/PartnerControl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1706</TotalTime>
  <Words>2754</Words>
  <Application>Microsoft Office PowerPoint</Application>
  <PresentationFormat>Widescreen</PresentationFormat>
  <Paragraphs>397</Paragraphs>
  <Slides>20</Slides>
  <Notes>20</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20</vt:i4>
      </vt:variant>
    </vt:vector>
  </HeadingPairs>
  <TitlesOfParts>
    <vt:vector size="38" baseType="lpstr">
      <vt:lpstr>Arial</vt:lpstr>
      <vt:lpstr>Calibri</vt:lpstr>
      <vt:lpstr>Calibri Light</vt:lpstr>
      <vt:lpstr>Consolas</vt:lpstr>
      <vt:lpstr>Segoe</vt:lpstr>
      <vt:lpstr>Segoe UI</vt:lpstr>
      <vt:lpstr>Segoe UI Bold</vt:lpstr>
      <vt:lpstr>Segoe UI Light</vt:lpstr>
      <vt:lpstr>Segoe UI Semibold</vt:lpstr>
      <vt:lpstr>Segoe UI Semilight</vt:lpstr>
      <vt:lpstr>SegoeUI</vt:lpstr>
      <vt:lpstr>segoe-ui_normal</vt:lpstr>
      <vt:lpstr>Wingdings</vt:lpstr>
      <vt:lpstr>C+E Readiness Template</vt:lpstr>
      <vt:lpstr>5-50173_Microsoft_Ready_Light_Template</vt:lpstr>
      <vt:lpstr>5-50173_Microsoft_Ready_Dark_Template</vt:lpstr>
      <vt:lpstr>Office Theme</vt:lpstr>
      <vt:lpstr>6-30537_Envision 2016 Keynote Template</vt:lpstr>
      <vt:lpstr>Principles of LUIS Schema Design</vt:lpstr>
      <vt:lpstr>Session objectives and takeaways</vt:lpstr>
      <vt:lpstr>Design Domains and Intents</vt:lpstr>
      <vt:lpstr>PowerPoint Presentation</vt:lpstr>
      <vt:lpstr>PowerPoint Presentation</vt:lpstr>
      <vt:lpstr>PowerPoint Presentation</vt:lpstr>
      <vt:lpstr>PowerPoint Presentation</vt:lpstr>
      <vt:lpstr>Designing Entities</vt:lpstr>
      <vt:lpstr>PowerPoint Presentation</vt:lpstr>
      <vt:lpstr>PowerPoint Presentation</vt:lpstr>
      <vt:lpstr>Managing Utterances</vt:lpstr>
      <vt:lpstr>PowerPoint Presentation</vt:lpstr>
      <vt:lpstr>PowerPoint Presentation</vt:lpstr>
      <vt:lpstr>PowerPoint Presentation</vt:lpstr>
      <vt:lpstr>PowerPoint Presentation</vt:lpstr>
      <vt:lpstr>Best Practices</vt:lpstr>
      <vt:lpstr>PowerPoint Presentation</vt:lpstr>
      <vt:lpstr>PowerPoint Presentation</vt:lpstr>
      <vt:lpstr>Session objectives and takeaways</vt:lpstr>
      <vt:lpstr>Additional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Chris Testa-O Neill</cp:lastModifiedBy>
  <cp:revision>149</cp:revision>
  <dcterms:modified xsi:type="dcterms:W3CDTF">2018-06-28T09:16:29Z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0x010100ED93766AA3535D4C9AB033C0324D3CD7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v-karfis@microsoft.com</vt:lpwstr>
  </property>
  <property fmtid="{D5CDD505-2E9C-101B-9397-08002B2CF9AE}" pid="6" name="MSIP_Label_f42aa342-8706-4288-bd11-ebb85995028c_SetDate">
    <vt:lpwstr>2017-12-19T18:52:59.5454825Z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